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32.xml" ContentType="application/vnd.openxmlformats-officedocument.presentationml.notesSlid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customXml/itemProps3.xml" ContentType="application/vnd.openxmlformats-officedocument.customXmlProperties+xml"/>
  <Override PartName="/ppt/viewProps.xml" ContentType="application/vnd.openxmlformats-officedocument.presentationml.viewProps+xml"/>
  <Override PartName="/ppt/notesSlides/notesSlide15.xml" ContentType="application/vnd.openxmlformats-officedocument.presentationml.notesSlide+xml"/>
  <Default Extension="wmf" ContentType="image/x-wmf"/>
  <Override PartName="/customXml/itemProps2.xml" ContentType="application/vnd.openxmlformats-officedocument.customXmlProperties+xml"/>
  <Override PartName="/ppt/notesSlides/notesSlide4.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35.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Override PartName="/ppt/commentAuthors.xml" ContentType="application/vnd.openxmlformats-officedocument.presentationml.commentAuthors+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notesSlides/notesSlide24.xml" ContentType="application/vnd.openxmlformats-officedocument.presentationml.notesSlide+xml"/>
  <Override PartName="/ppt/slides/slide19.xml" ContentType="application/vnd.openxmlformats-officedocument.presentationml.slide+xml"/>
  <Override PartName="/ppt/slides/slide12.xml" ContentType="application/vnd.openxmlformats-officedocument.presentationml.slide+xml"/>
  <Override PartName="/ppt/slides/slide41.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notesSlides/notesSlide27.xml" ContentType="application/vnd.openxmlformats-officedocument.presentationml.notesSlid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docProps/custom.xml" ContentType="application/vnd.openxmlformats-officedocument.custom-properties+xml"/>
  <Override PartName="/ppt/slides/slide25.xml" ContentType="application/vnd.openxmlformats-officedocument.presentationml.slide+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37.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theme/theme1.xml" ContentType="application/vnd.openxmlformats-officedocument.theme+xml"/>
  <Override PartName="/customXml/itemProps1.xml" ContentType="application/vnd.openxmlformats-officedocument.customXmlProperties+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notesSlides/notesSlide33.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6.xml" ContentType="application/vnd.openxmlformats-officedocument.presentationml.slide+xml"/>
  <Override PartName="/ppt/slides/slide16.xml" ContentType="application/vnd.openxmlformats-officedocument.presentationml.slide+xml"/>
  <Override PartName="/ppt/notesSlides/notesSlide20.xml" ContentType="application/vnd.openxmlformats-officedocument.presentationml.notesSlide+xml"/>
  <Override PartName="/ppt/slides/slide38.xml" ContentType="application/vnd.openxmlformats-officedocument.presentationml.slide+xml"/>
  <Default Extension="gif" ContentType="image/gif"/>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bookmarkIdSeed="2">
  <p:sldMasterIdLst>
    <p:sldMasterId id="2147483649" r:id="rId4"/>
  </p:sldMasterIdLst>
  <p:notesMasterIdLst>
    <p:notesMasterId r:id="rId50"/>
  </p:notesMasterIdLst>
  <p:handoutMasterIdLst>
    <p:handoutMasterId r:id="rId51"/>
  </p:handoutMasterIdLst>
  <p:sldIdLst>
    <p:sldId id="269" r:id="rId5"/>
    <p:sldId id="421" r:id="rId6"/>
    <p:sldId id="426" r:id="rId7"/>
    <p:sldId id="352" r:id="rId8"/>
    <p:sldId id="424" r:id="rId9"/>
    <p:sldId id="429" r:id="rId10"/>
    <p:sldId id="430" r:id="rId11"/>
    <p:sldId id="410" r:id="rId12"/>
    <p:sldId id="441" r:id="rId13"/>
    <p:sldId id="428" r:id="rId14"/>
    <p:sldId id="412" r:id="rId15"/>
    <p:sldId id="407" r:id="rId16"/>
    <p:sldId id="409" r:id="rId17"/>
    <p:sldId id="432" r:id="rId18"/>
    <p:sldId id="431" r:id="rId19"/>
    <p:sldId id="433" r:id="rId20"/>
    <p:sldId id="401" r:id="rId21"/>
    <p:sldId id="404" r:id="rId22"/>
    <p:sldId id="420" r:id="rId23"/>
    <p:sldId id="419" r:id="rId24"/>
    <p:sldId id="403" r:id="rId25"/>
    <p:sldId id="376" r:id="rId26"/>
    <p:sldId id="400" r:id="rId27"/>
    <p:sldId id="406" r:id="rId28"/>
    <p:sldId id="402" r:id="rId29"/>
    <p:sldId id="416" r:id="rId30"/>
    <p:sldId id="445" r:id="rId31"/>
    <p:sldId id="447" r:id="rId32"/>
    <p:sldId id="446" r:id="rId33"/>
    <p:sldId id="448" r:id="rId34"/>
    <p:sldId id="449" r:id="rId35"/>
    <p:sldId id="450" r:id="rId36"/>
    <p:sldId id="452" r:id="rId37"/>
    <p:sldId id="453" r:id="rId38"/>
    <p:sldId id="451" r:id="rId39"/>
    <p:sldId id="454" r:id="rId40"/>
    <p:sldId id="415" r:id="rId41"/>
    <p:sldId id="385" r:id="rId42"/>
    <p:sldId id="324" r:id="rId43"/>
    <p:sldId id="390" r:id="rId44"/>
    <p:sldId id="391" r:id="rId45"/>
    <p:sldId id="392" r:id="rId46"/>
    <p:sldId id="411" r:id="rId47"/>
    <p:sldId id="413" r:id="rId48"/>
    <p:sldId id="414" r:id="rId49"/>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Mark Theurer" initials="" lastIdx="0"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E5D7BD"/>
    <a:srgbClr val="E5E2C2"/>
    <a:srgbClr val="CEBF80"/>
    <a:srgbClr val="B07305"/>
    <a:srgbClr val="FFCC99"/>
    <a:srgbClr val="FFFFCC"/>
    <a:srgbClr val="CCFFFF"/>
    <a:srgbClr val="EBD2FE"/>
    <a:srgbClr val="BAF3FE"/>
    <a:srgbClr val="8FB4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6651" autoAdjust="0"/>
    <p:restoredTop sz="84581" autoAdjust="0"/>
  </p:normalViewPr>
  <p:slideViewPr>
    <p:cSldViewPr snapToGrid="0">
      <p:cViewPr>
        <p:scale>
          <a:sx n="100" d="100"/>
          <a:sy n="100" d="100"/>
        </p:scale>
        <p:origin x="-1072" y="-88"/>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snapToGrid="0">
      <p:cViewPr varScale="1">
        <p:scale>
          <a:sx n="74" d="100"/>
          <a:sy n="74" d="100"/>
        </p:scale>
        <p:origin x="-274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39" Type="http://schemas.openxmlformats.org/officeDocument/2006/relationships/slide" Target="slides/slide35.xml"/><Relationship Id="rId7" Type="http://schemas.openxmlformats.org/officeDocument/2006/relationships/slide" Target="slides/slide3.xml"/><Relationship Id="rId43" Type="http://schemas.openxmlformats.org/officeDocument/2006/relationships/slide" Target="slides/slide39.xml"/><Relationship Id="rId25" Type="http://schemas.openxmlformats.org/officeDocument/2006/relationships/slide" Target="slides/slide21.xml"/><Relationship Id="rId10" Type="http://schemas.openxmlformats.org/officeDocument/2006/relationships/slide" Target="slides/slide6.xml"/><Relationship Id="rId50" Type="http://schemas.openxmlformats.org/officeDocument/2006/relationships/notesMaster" Target="notesMasters/notesMaster1.xml"/><Relationship Id="rId17" Type="http://schemas.openxmlformats.org/officeDocument/2006/relationships/slide" Target="slides/slide13.xml"/><Relationship Id="rId9" Type="http://schemas.openxmlformats.org/officeDocument/2006/relationships/slide" Target="slides/slide5.xml"/><Relationship Id="rId18" Type="http://schemas.openxmlformats.org/officeDocument/2006/relationships/slide" Target="slides/slide14.xml"/><Relationship Id="rId27" Type="http://schemas.openxmlformats.org/officeDocument/2006/relationships/slide" Target="slides/slide23.xml"/><Relationship Id="rId14" Type="http://schemas.openxmlformats.org/officeDocument/2006/relationships/slide" Target="slides/slide10.xml"/><Relationship Id="rId4" Type="http://schemas.openxmlformats.org/officeDocument/2006/relationships/slideMaster" Target="slideMasters/slideMaster1.xml"/><Relationship Id="rId28" Type="http://schemas.openxmlformats.org/officeDocument/2006/relationships/slide" Target="slides/slide24.xml"/><Relationship Id="rId45" Type="http://schemas.openxmlformats.org/officeDocument/2006/relationships/slide" Target="slides/slide41.xml"/><Relationship Id="rId42" Type="http://schemas.openxmlformats.org/officeDocument/2006/relationships/slide" Target="slides/slide38.xml"/><Relationship Id="rId6" Type="http://schemas.openxmlformats.org/officeDocument/2006/relationships/slide" Target="slides/slide2.xml"/><Relationship Id="rId49" Type="http://schemas.openxmlformats.org/officeDocument/2006/relationships/slide" Target="slides/slide45.xml"/><Relationship Id="rId44" Type="http://schemas.openxmlformats.org/officeDocument/2006/relationships/slide" Target="slides/slide40.xml"/><Relationship Id="rId19" Type="http://schemas.openxmlformats.org/officeDocument/2006/relationships/slide" Target="slides/slide15.xml"/><Relationship Id="rId38" Type="http://schemas.openxmlformats.org/officeDocument/2006/relationships/slide" Target="slides/slide34.xml"/><Relationship Id="rId20" Type="http://schemas.openxmlformats.org/officeDocument/2006/relationships/slide" Target="slides/slide16.xml"/><Relationship Id="rId2" Type="http://schemas.openxmlformats.org/officeDocument/2006/relationships/customXml" Target="../customXml/item2.xml"/><Relationship Id="rId46" Type="http://schemas.openxmlformats.org/officeDocument/2006/relationships/slide" Target="slides/slide42.xml"/><Relationship Id="rId57" Type="http://schemas.openxmlformats.org/officeDocument/2006/relationships/tableStyles" Target="tableStyles.xml"/><Relationship Id="rId35" Type="http://schemas.openxmlformats.org/officeDocument/2006/relationships/slide" Target="slides/slide31.xml"/><Relationship Id="rId51" Type="http://schemas.openxmlformats.org/officeDocument/2006/relationships/handoutMaster" Target="handoutMasters/handoutMaster1.xml"/><Relationship Id="rId55" Type="http://schemas.openxmlformats.org/officeDocument/2006/relationships/viewProps" Target="viewProps.xml"/><Relationship Id="rId31" Type="http://schemas.openxmlformats.org/officeDocument/2006/relationships/slide" Target="slides/slide27.xml"/><Relationship Id="rId34" Type="http://schemas.openxmlformats.org/officeDocument/2006/relationships/slide" Target="slides/slide30.xml"/><Relationship Id="rId40" Type="http://schemas.openxmlformats.org/officeDocument/2006/relationships/slide" Target="slides/slide36.xml"/><Relationship Id="rId36" Type="http://schemas.openxmlformats.org/officeDocument/2006/relationships/slide" Target="slides/slide32.xml"/><Relationship Id="rId1" Type="http://schemas.openxmlformats.org/officeDocument/2006/relationships/customXml" Target="../customXml/item1.xml"/><Relationship Id="rId24" Type="http://schemas.openxmlformats.org/officeDocument/2006/relationships/slide" Target="slides/slide20.xml"/><Relationship Id="rId47" Type="http://schemas.openxmlformats.org/officeDocument/2006/relationships/slide" Target="slides/slide43.xml"/><Relationship Id="rId56" Type="http://schemas.openxmlformats.org/officeDocument/2006/relationships/theme" Target="theme/theme1.xml"/><Relationship Id="rId48" Type="http://schemas.openxmlformats.org/officeDocument/2006/relationships/slide" Target="slides/slide44.xml"/><Relationship Id="rId8" Type="http://schemas.openxmlformats.org/officeDocument/2006/relationships/slide" Target="slides/slide4.xml"/><Relationship Id="rId13" Type="http://schemas.openxmlformats.org/officeDocument/2006/relationships/slide" Target="slides/slide9.xml"/><Relationship Id="rId32" Type="http://schemas.openxmlformats.org/officeDocument/2006/relationships/slide" Target="slides/slide28.xml"/><Relationship Id="rId37" Type="http://schemas.openxmlformats.org/officeDocument/2006/relationships/slide" Target="slides/slide33.xml"/><Relationship Id="rId52" Type="http://schemas.openxmlformats.org/officeDocument/2006/relationships/printerSettings" Target="printerSettings/printerSettings1.bin"/><Relationship Id="rId54" Type="http://schemas.openxmlformats.org/officeDocument/2006/relationships/presProps" Target="presProps.xml"/><Relationship Id="rId12" Type="http://schemas.openxmlformats.org/officeDocument/2006/relationships/slide" Target="slides/slide8.xml"/><Relationship Id="rId3" Type="http://schemas.openxmlformats.org/officeDocument/2006/relationships/customXml" Target="../customXml/item3.xml"/><Relationship Id="rId23" Type="http://schemas.openxmlformats.org/officeDocument/2006/relationships/slide" Target="slides/slide19.xml"/><Relationship Id="rId53" Type="http://schemas.openxmlformats.org/officeDocument/2006/relationships/commentAuthors" Target="commentAuthors.xml"/><Relationship Id="rId26" Type="http://schemas.openxmlformats.org/officeDocument/2006/relationships/slide" Target="slides/slide22.xml"/><Relationship Id="rId30" Type="http://schemas.openxmlformats.org/officeDocument/2006/relationships/slide" Target="slides/slide26.xml"/><Relationship Id="rId11" Type="http://schemas.openxmlformats.org/officeDocument/2006/relationships/slide" Target="slides/slide7.xml"/><Relationship Id="rId29" Type="http://schemas.openxmlformats.org/officeDocument/2006/relationships/slide" Target="slides/slide25.xml"/><Relationship Id="rId16" Type="http://schemas.openxmlformats.org/officeDocument/2006/relationships/slide" Target="slides/slide12.xml"/><Relationship Id="rId33" Type="http://schemas.openxmlformats.org/officeDocument/2006/relationships/slide" Target="slides/slide29.xml"/><Relationship Id="rId41" Type="http://schemas.openxmlformats.org/officeDocument/2006/relationships/slide" Target="slides/slide37.xml"/><Relationship Id="rId5" Type="http://schemas.openxmlformats.org/officeDocument/2006/relationships/slide" Target="slides/slide1.xml"/><Relationship Id="rId15" Type="http://schemas.openxmlformats.org/officeDocument/2006/relationships/slide" Target="slides/slide11.xml"/><Relationship Id="rId22" Type="http://schemas.openxmlformats.org/officeDocument/2006/relationships/slide" Target="slides/slide18.xml"/><Relationship Id="rId21"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a:t>
            </a:r>
            <a:r>
              <a:rPr lang="en-US" dirty="0" err="1" smtClean="0"/>
              <a:t>hData</a:t>
            </a:r>
            <a:endParaRPr lang="en-US" dirty="0" smtClean="0"/>
          </a:p>
          <a:p>
            <a:r>
              <a:rPr lang="en-US" dirty="0" smtClean="0"/>
              <a:t>All components can display this data format.</a:t>
            </a:r>
          </a:p>
          <a:p>
            <a:r>
              <a:rPr lang="en-US" dirty="0" smtClean="0"/>
              <a:t>Display</a:t>
            </a:r>
            <a:r>
              <a:rPr lang="en-US" baseline="0" dirty="0" smtClean="0"/>
              <a:t> can be changed – without changing data</a:t>
            </a:r>
          </a:p>
          <a:p>
            <a:r>
              <a:rPr lang="en-US" baseline="0" smtClean="0"/>
              <a:t>Data can </a:t>
            </a:r>
            <a:r>
              <a:rPr lang="en-US" baseline="0" dirty="0" smtClean="0"/>
              <a:t>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three distinct pieces that make up the </a:t>
            </a:r>
            <a:r>
              <a:rPr lang="en-US" baseline="0" dirty="0" err="1" smtClean="0"/>
              <a:t>medcafe</a:t>
            </a:r>
            <a:r>
              <a:rPr lang="en-US" baseline="0" dirty="0" smtClean="0"/>
              <a:t> composable framework.</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nice</a:t>
            </a:r>
            <a:r>
              <a:rPr lang="en-US" baseline="0" dirty="0" smtClean="0"/>
              <a:t> display, specify all parameters.</a:t>
            </a:r>
          </a:p>
          <a:p>
            <a:r>
              <a:rPr lang="en-US" baseline="0" dirty="0" smtClean="0"/>
              <a:t>But most parameters are optional.</a:t>
            </a:r>
            <a:endParaRPr lang="en-US" dirty="0" smtClean="0"/>
          </a:p>
          <a:p>
            <a:r>
              <a:rPr lang="en-US" dirty="0" smtClean="0"/>
              <a:t>Only need</a:t>
            </a:r>
            <a:r>
              <a:rPr lang="en-US" baseline="0" dirty="0" smtClean="0"/>
              <a:t> to specify 5, and 3 are user specified, </a:t>
            </a:r>
            <a:r>
              <a:rPr lang="en-US" baseline="0" dirty="0" err="1" smtClean="0"/>
              <a:t>i,.e</a:t>
            </a:r>
            <a:r>
              <a:rPr lang="en-US" baseline="0" dirty="0" smtClean="0"/>
              <a:t>. Name, Type, (maybe concatenate into one?)</a:t>
            </a:r>
          </a:p>
          <a:p>
            <a:r>
              <a:rPr lang="en-US" baseline="0" dirty="0" smtClean="0"/>
              <a:t>Only two pieces of information really required, the </a:t>
            </a:r>
            <a:r>
              <a:rPr lang="en-US" baseline="0" dirty="0" err="1" smtClean="0"/>
              <a:t>RESTful</a:t>
            </a:r>
            <a:r>
              <a:rPr lang="en-US" baseline="0" dirty="0" smtClean="0"/>
              <a:t> URI, accessing the formatted data</a:t>
            </a:r>
          </a:p>
          <a:p>
            <a:r>
              <a:rPr lang="en-US" baseline="0" dirty="0" smtClean="0"/>
              <a:t>And an image icon to distinguish this component.</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a:t>
            </a:r>
            <a:r>
              <a:rPr lang="en-US" baseline="0" dirty="0" smtClean="0"/>
              <a:t> data displayed in two different components. The first, all parameters full specified, using nicely formatted Details widget.</a:t>
            </a:r>
          </a:p>
          <a:p>
            <a:r>
              <a:rPr lang="en-US" baseline="0" dirty="0" smtClean="0"/>
              <a:t>The second, with minimal parameters specified, using Default Widget. Data is displayed, but not ‘pretty’.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a:t>
            </a:r>
            <a:r>
              <a:rPr lang="en-US" dirty="0" err="1" smtClean="0"/>
              <a:t>hData</a:t>
            </a:r>
            <a:endParaRPr lang="en-US" dirty="0" smtClean="0"/>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did we do, Wish list from our SME, the project </a:t>
            </a:r>
            <a:r>
              <a:rPr lang="en-US" baseline="0" dirty="0" err="1" smtClean="0"/>
              <a:t>n</a:t>
            </a:r>
            <a:r>
              <a:rPr lang="en-US" baseline="0" dirty="0" smtClean="0"/>
              <a:t>=milestones, the components we developed and future plans</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How</a:t>
            </a:r>
            <a:r>
              <a:rPr lang="en-US" baseline="0" dirty="0" smtClean="0"/>
              <a:t>: Architecture, designed to allow plug and play of components, demo how to add component</a:t>
            </a:r>
          </a:p>
          <a:p>
            <a:r>
              <a:rPr lang="en-US" baseline="0" dirty="0" smtClean="0"/>
              <a:t>What: Wish List, Development Milestones, Future Plans</a:t>
            </a:r>
          </a:p>
          <a:p>
            <a:r>
              <a:rPr lang="en-US" baseline="0" dirty="0" smtClean="0"/>
              <a:t>So What: Why the </a:t>
            </a:r>
            <a:r>
              <a:rPr lang="en-US" baseline="0" dirty="0" err="1" smtClean="0"/>
              <a:t>MedCafe</a:t>
            </a:r>
            <a:r>
              <a:rPr lang="en-US" baseline="0" dirty="0" smtClean="0"/>
              <a:t>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dirty="0" smtClean="0"/>
              <a:t> + Patient Consent Management through enforceable</a:t>
            </a:r>
            <a:r>
              <a:rPr lang="en-US" baseline="0" dirty="0" smtClean="0"/>
              <a:t> policy</a:t>
            </a:r>
            <a:r>
              <a:rPr lang="en-US" dirty="0" smtClean="0"/>
              <a:t>, </a:t>
            </a:r>
          </a:p>
          <a:p>
            <a:r>
              <a:rPr lang="en-US" dirty="0" smtClean="0"/>
              <a:t>“The goal of Patient Consent Management</a:t>
            </a:r>
            <a:r>
              <a:rPr lang="en-US" baseline="0" dirty="0" smtClean="0"/>
              <a:t> </a:t>
            </a:r>
            <a:r>
              <a:rPr lang="en-US" dirty="0" smtClean="0"/>
              <a:t>project is to develop an infrastructure that allows patients to communicate their privacy preferences to anyone maintaining health information on their behalf. These preferences indicate the situations under which the patient consents to share data (obviating the need to re-obtain consent for each transfer of data). We are developing a prototype that allows us to explore the policy issues that arise when scaling to a nationwide consent management system and to show how privacy preferences can be exchanged in an enforceable, automated, form.”</a:t>
            </a:r>
            <a:endParaRPr lang="en-US" dirty="0"/>
          </a:p>
        </p:txBody>
      </p:sp>
      <p:sp>
        <p:nvSpPr>
          <p:cNvPr id="4" name="Slide Number Placeholder 3"/>
          <p:cNvSpPr>
            <a:spLocks noGrp="1"/>
          </p:cNvSpPr>
          <p:nvPr>
            <p:ph type="sldNum" sz="quarter" idx="10"/>
          </p:nvPr>
        </p:nvSpPr>
        <p:spPr/>
        <p:txBody>
          <a:bodyPr/>
          <a:lstStyle/>
          <a:p>
            <a:fld id="{DAA6D702-9C04-4FCE-B2A7-B7112C743EDB}"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a:t>
            </a:r>
            <a:r>
              <a:rPr lang="en-US" baseline="0" dirty="0" err="1" smtClean="0"/>
              <a:t>hData</a:t>
            </a:r>
            <a:r>
              <a:rPr lang="en-US" baseline="0" dirty="0" smtClean="0"/>
              <a:t>.</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a:t>
            </a:r>
            <a:r>
              <a:rPr lang="en-US" dirty="0" err="1" smtClean="0"/>
              <a:t>composable</a:t>
            </a:r>
            <a:r>
              <a:rPr lang="en-US" dirty="0" smtClean="0"/>
              <a:t> interface, giving</a:t>
            </a:r>
            <a:r>
              <a:rPr lang="en-US" baseline="0" dirty="0" smtClean="0"/>
              <a:t> </a:t>
            </a:r>
            <a:r>
              <a:rPr lang="en-US" dirty="0" smtClean="0"/>
              <a:t>users maximum flexibility to configure the interface to their needs </a:t>
            </a:r>
          </a:p>
          <a:p>
            <a:r>
              <a:rPr lang="en-US" dirty="0" smtClean="0"/>
              <a:t>Create a framework in which to run standalone </a:t>
            </a:r>
            <a:r>
              <a:rPr lang="en-US" dirty="0" err="1" smtClean="0"/>
              <a:t>composable</a:t>
            </a:r>
            <a:r>
              <a:rPr lang="en-US" dirty="0" smtClean="0"/>
              <a:t>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History, Ideas, Goals and Objectives, Principles</a:t>
            </a:r>
          </a:p>
          <a:p>
            <a:r>
              <a:rPr lang="en-US" baseline="0" dirty="0" smtClean="0"/>
              <a:t>How: Architecture, designed to allow plug and play of components, demo how to add component</a:t>
            </a:r>
          </a:p>
          <a:p>
            <a:r>
              <a:rPr lang="en-US" baseline="0" dirty="0" smtClean="0"/>
              <a:t>What: Wish List, Development Milestones, Future Plans</a:t>
            </a:r>
          </a:p>
          <a:p>
            <a:r>
              <a:rPr lang="en-US" baseline="0" dirty="0" smtClean="0"/>
              <a:t>So What: Why the MedCafe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a:stretch>
            <a:fillRect/>
          </a:stretch>
        </p:blipFill>
        <p:spPr>
          <a:xfrm>
            <a:off x="3404" y="1032"/>
            <a:ext cx="9137191" cy="685593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pn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rgbClr val="3366FF"/>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2010 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8" name="Picture 7" descr="mip_logo.jpg"/>
          <p:cNvPicPr>
            <a:picLocks noChangeAspect="1"/>
          </p:cNvPicPr>
          <p:nvPr/>
        </p:nvPicPr>
        <p:blipFill>
          <a:blip r:embed="rId14"/>
          <a:stretch>
            <a:fillRect/>
          </a:stretch>
        </p:blipFill>
        <p:spPr>
          <a:xfrm>
            <a:off x="7182771" y="250444"/>
            <a:ext cx="1547017" cy="663956"/>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dt="0"/>
  <p:txStyles>
    <p:titleStyle>
      <a:lvl1pPr algn="l" rtl="0" eaLnBrk="1" fontAlgn="base" hangingPunct="1">
        <a:lnSpc>
          <a:spcPts val="3000"/>
        </a:lnSpc>
        <a:spcBef>
          <a:spcPct val="0"/>
        </a:spcBef>
        <a:spcAft>
          <a:spcPct val="0"/>
        </a:spcAft>
        <a:defRPr sz="3600" b="1">
          <a:solidFill>
            <a:srgbClr val="000099"/>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rgbClr val="3366FF"/>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rgbClr val="3366FF"/>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rgbClr val="3366FF"/>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rgbClr val="3366FF"/>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rgbClr val="3366FF"/>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mailto:pmork@mitre.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ligman@mitre.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3"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3"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gif"/><Relationship Id="rId4" Type="http://schemas.openxmlformats.org/officeDocument/2006/relationships/image" Target="../media/image21.gif"/><Relationship Id="rId5" Type="http://schemas.openxmlformats.org/officeDocument/2006/relationships/image" Target="../media/image22.gif"/><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 Id="rId6" Type="http://schemas.openxmlformats.org/officeDocument/2006/relationships/image" Target="../media/image23.gif"/></Relationships>
</file>

<file path=ppt/slides/_rels/slide16.xml.rels><?xml version="1.0" encoding="UTF-8" standalone="yes"?>
<Relationships xmlns="http://schemas.openxmlformats.org/package/2006/relationships"><Relationship Id="rId4" Type="http://schemas.openxmlformats.org/officeDocument/2006/relationships/image" Target="../media/image27.jpeg"/><Relationship Id="rId5" Type="http://schemas.openxmlformats.org/officeDocument/2006/relationships/image" Target="../media/image28.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4" Type="http://schemas.openxmlformats.org/officeDocument/2006/relationships/image" Target="../media/image32.jpe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jpeg"/><Relationship Id="rId5"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 Id="rId5"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3"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image" Target="../media/image47.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 Id="rId5" Type="http://schemas.openxmlformats.org/officeDocument/2006/relationships/image" Target="../media/image4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4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3"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3" Type="http://schemas.openxmlformats.org/officeDocument/2006/relationships/image" Target="../media/image49.wmf"/><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projects.openhealthtools.org/sf/sfmain/do/home"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4" Type="http://schemas.openxmlformats.org/officeDocument/2006/relationships/image" Target="../media/image8.jpeg"/><Relationship Id="rId10" Type="http://schemas.openxmlformats.org/officeDocument/2006/relationships/image" Target="../media/image14.jpeg"/><Relationship Id="rId5" Type="http://schemas.openxmlformats.org/officeDocument/2006/relationships/image" Target="../media/image9.png"/><Relationship Id="rId7" Type="http://schemas.openxmlformats.org/officeDocument/2006/relationships/image" Target="../media/image11.gif"/><Relationship Id="rId11"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5.xml"/><Relationship Id="rId9" Type="http://schemas.openxmlformats.org/officeDocument/2006/relationships/image" Target="../media/image13.jpeg"/><Relationship Id="rId3" Type="http://schemas.openxmlformats.org/officeDocument/2006/relationships/image" Target="../media/image7.jpeg"/><Relationship Id="rId6"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smtClean="0">
                <a:solidFill>
                  <a:schemeClr val="tx1"/>
                </a:solidFill>
              </a:rPr>
              <a:t>medCafe Tech Brief</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2603529"/>
            <a:ext cx="6400800" cy="172055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Gail Hamilton and Jeff Hoyt</a:t>
            </a:r>
          </a:p>
          <a:p>
            <a:pPr marL="0" indent="0">
              <a:buFont typeface="Wingdings" pitchFamily="2" charset="2"/>
              <a:buNone/>
            </a:pPr>
            <a:r>
              <a:rPr lang="en-US" altLang="en-US" b="0" dirty="0" smtClean="0"/>
              <a:t>703-983-7855 • </a:t>
            </a:r>
            <a:r>
              <a:rPr lang="en-US" altLang="en-US" b="0" dirty="0" smtClean="0">
                <a:hlinkClick r:id="rId3"/>
              </a:rPr>
              <a:t>ghamilton@mitre.org</a:t>
            </a:r>
            <a:endParaRPr lang="en-US" altLang="en-US" b="0" dirty="0" smtClean="0"/>
          </a:p>
          <a:p>
            <a:pPr marL="0" indent="0">
              <a:buNone/>
            </a:pPr>
            <a:r>
              <a:rPr lang="en-US" altLang="en-US" b="0" dirty="0" smtClean="0"/>
              <a:t>703-983-6241 • </a:t>
            </a:r>
            <a:r>
              <a:rPr lang="en-US" altLang="en-US" b="0" dirty="0" smtClean="0">
                <a:hlinkClick r:id="rId4"/>
              </a:rPr>
              <a:t>jchoyt@mitre.org</a:t>
            </a:r>
            <a:r>
              <a:rPr lang="en-US" altLang="en-US" b="0" dirty="0" smtClean="0"/>
              <a:t> </a:t>
            </a:r>
          </a:p>
          <a:p>
            <a:pPr marL="0" indent="0">
              <a:buNone/>
            </a:pPr>
            <a:r>
              <a:rPr lang="en-US" altLang="en-US" b="0" dirty="0" smtClean="0"/>
              <a:t>703-983-7043 • </a:t>
            </a:r>
            <a:r>
              <a:rPr lang="en-US" altLang="en-US" b="0" dirty="0" smtClean="0">
                <a:hlinkClick r:id="rId4"/>
              </a:rPr>
              <a:t>mgreer@mitre.org</a:t>
            </a:r>
            <a:r>
              <a:rPr lang="en-US" altLang="en-US" b="0" dirty="0" smtClean="0"/>
              <a:t>  </a:t>
            </a:r>
          </a:p>
        </p:txBody>
      </p:sp>
      <p:sp>
        <p:nvSpPr>
          <p:cNvPr id="4" name="TextBox 3"/>
          <p:cNvSpPr txBox="1"/>
          <p:nvPr/>
        </p:nvSpPr>
        <p:spPr>
          <a:xfrm>
            <a:off x="5932470" y="5680184"/>
            <a:ext cx="2958957" cy="954107"/>
          </a:xfrm>
          <a:prstGeom prst="rect">
            <a:avLst/>
          </a:prstGeom>
          <a:noFill/>
        </p:spPr>
        <p:txBody>
          <a:bodyPr wrap="square" rtlCol="0">
            <a:spAutoFit/>
          </a:bodyPr>
          <a:lstStyle/>
          <a:p>
            <a:r>
              <a:rPr lang="en-US" dirty="0" smtClean="0"/>
              <a:t>MITRE Internal Information</a:t>
            </a:r>
          </a:p>
          <a:p>
            <a:r>
              <a:rPr lang="en-US" dirty="0" smtClean="0"/>
              <a:t>For Limited External Release</a:t>
            </a:r>
          </a:p>
          <a:p>
            <a:r>
              <a:rPr lang="en-US" dirty="0" smtClean="0"/>
              <a:t>Not approved for further distribution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How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Pieces (Components)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cstate="print"/>
          <a:stretch>
            <a:fillRect/>
          </a:stretch>
        </p:blipFill>
        <p:spPr>
          <a:xfrm>
            <a:off x="3644900" y="939800"/>
            <a:ext cx="952500" cy="9525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7" y="1993900"/>
            <a:ext cx="8128000" cy="4006850"/>
          </a:xfrm>
        </p:spPr>
        <p:txBody>
          <a:bodyPr/>
          <a:lstStyle/>
          <a:p>
            <a:r>
              <a:rPr lang="en-US" dirty="0" smtClean="0"/>
              <a:t>Default views (templates)</a:t>
            </a:r>
          </a:p>
          <a:p>
            <a:pPr lvl="1"/>
            <a:r>
              <a:rPr lang="en-US" dirty="0" smtClean="0"/>
              <a:t>Start with default collection of components</a:t>
            </a:r>
          </a:p>
          <a:p>
            <a:pPr lvl="1"/>
            <a:r>
              <a:rPr lang="en-US" dirty="0" smtClean="0"/>
              <a:t>Good for those who don’t want to customize</a:t>
            </a:r>
          </a:p>
          <a:p>
            <a:r>
              <a:rPr lang="en-US" dirty="0" smtClean="0"/>
              <a:t>Clinician defined views</a:t>
            </a:r>
          </a:p>
          <a:p>
            <a:pPr lvl="1"/>
            <a:r>
              <a:rPr lang="en-US" dirty="0" smtClean="0"/>
              <a:t>Some specialists, advanced users wish to customize their view for their patients</a:t>
            </a:r>
          </a:p>
          <a:p>
            <a:r>
              <a:rPr lang="en-US" dirty="0" smtClean="0"/>
              <a:t>Per patient views</a:t>
            </a:r>
          </a:p>
          <a:p>
            <a:pPr lvl="1"/>
            <a:r>
              <a:rPr lang="en-US" dirty="0" smtClean="0"/>
              <a:t>Some patients are not “fit the mold”</a:t>
            </a:r>
          </a:p>
          <a:p>
            <a:pPr lvl="1"/>
            <a:r>
              <a:rPr lang="en-US" dirty="0" smtClean="0"/>
              <a:t>Modify a view for specific patient and save it</a:t>
            </a:r>
          </a:p>
          <a:p>
            <a:pPr lvl="2"/>
            <a:r>
              <a:rPr lang="en-US" dirty="0" smtClean="0"/>
              <a:t>Speeds re-engagement with a patient</a:t>
            </a:r>
            <a:endParaRPr lang="en-US" dirty="0"/>
          </a:p>
        </p:txBody>
      </p:sp>
      <p:pic>
        <p:nvPicPr>
          <p:cNvPr id="4" name="Picture 3" descr="puzzle.jpg"/>
          <p:cNvPicPr>
            <a:picLocks noChangeAspect="1"/>
          </p:cNvPicPr>
          <p:nvPr/>
        </p:nvPicPr>
        <p:blipFill>
          <a:blip r:embed="rId3" cstate="print"/>
          <a:stretch>
            <a:fillRect/>
          </a:stretch>
        </p:blipFill>
        <p:spPr>
          <a:xfrm>
            <a:off x="4432300" y="977900"/>
            <a:ext cx="1447800" cy="1158240"/>
          </a:xfrm>
          <a:prstGeom prst="rect">
            <a:avLst/>
          </a:prstGeom>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All data sources can be expressed through all available components</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cstate="print"/>
          <a:stretch>
            <a:fillRect/>
          </a:stretch>
        </p:blipFill>
        <p:spPr>
          <a:xfrm>
            <a:off x="3067050" y="800100"/>
            <a:ext cx="1733550" cy="1298489"/>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09259" y="831850"/>
            <a:ext cx="7164742" cy="4948842"/>
          </a:xfrm>
          <a:ln w="25400">
            <a:solidFill>
              <a:schemeClr val="tx2">
                <a:lumMod val="20000"/>
                <a:lumOff val="80000"/>
              </a:schemeClr>
            </a:solidFill>
            <a:round/>
          </a:ln>
          <a:effectLst>
            <a:reflection blurRad="6350" stA="50000" endA="300" endPos="90000" dir="5400000" sy="-100000" algn="bl" rotWithShape="0"/>
          </a:effectLst>
        </p:spPr>
      </p:pic>
      <p:sp>
        <p:nvSpPr>
          <p:cNvPr id="5" name="TextBox 4"/>
          <p:cNvSpPr txBox="1"/>
          <p:nvPr/>
        </p:nvSpPr>
        <p:spPr>
          <a:xfrm>
            <a:off x="1066800" y="5943600"/>
            <a:ext cx="714801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Flexible 5 pane interface, adaptable to clinician’s needs. Panes can be hidden or shown.</a:t>
            </a:r>
            <a:endParaRPr lang="en-US" dirty="0"/>
          </a:p>
        </p:txBody>
      </p:sp>
      <p:sp>
        <p:nvSpPr>
          <p:cNvPr id="6" name="TextBox 5"/>
          <p:cNvSpPr txBox="1"/>
          <p:nvPr/>
        </p:nvSpPr>
        <p:spPr>
          <a:xfrm>
            <a:off x="3429000" y="1168400"/>
            <a:ext cx="5444256" cy="307777"/>
          </a:xfrm>
          <a:prstGeom prst="rect">
            <a:avLst/>
          </a:prstGeom>
          <a:solidFill>
            <a:schemeClr val="tx2">
              <a:lumMod val="20000"/>
              <a:lumOff val="80000"/>
              <a:alpha val="54000"/>
            </a:schemeClr>
          </a:solidFill>
          <a:effectLst>
            <a:softEdge rad="38100"/>
          </a:effectLst>
        </p:spPr>
        <p:txBody>
          <a:bodyPr wrap="none" rtlCol="0">
            <a:spAutoFit/>
          </a:bodyPr>
          <a:lstStyle/>
          <a:p>
            <a:r>
              <a:rPr lang="en-US" dirty="0" smtClean="0"/>
              <a:t>Top Pane: Coversheet containing commonly required patient data. </a:t>
            </a:r>
            <a:endParaRPr lang="en-US" dirty="0"/>
          </a:p>
        </p:txBody>
      </p:sp>
      <p:sp>
        <p:nvSpPr>
          <p:cNvPr id="7" name="TextBox 6"/>
          <p:cNvSpPr txBox="1"/>
          <p:nvPr/>
        </p:nvSpPr>
        <p:spPr>
          <a:xfrm>
            <a:off x="5400251" y="4851400"/>
            <a:ext cx="3618298" cy="738664"/>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Right hand pane contains list of</a:t>
            </a:r>
          </a:p>
          <a:p>
            <a:r>
              <a:rPr lang="en-US" dirty="0" smtClean="0"/>
              <a:t> components that can be drag and dropped</a:t>
            </a:r>
          </a:p>
          <a:p>
            <a:r>
              <a:rPr lang="en-US" dirty="0" smtClean="0"/>
              <a:t> into the center pane </a:t>
            </a:r>
            <a:endParaRPr lang="en-US" dirty="0"/>
          </a:p>
        </p:txBody>
      </p:sp>
      <p:sp>
        <p:nvSpPr>
          <p:cNvPr id="9" name="TextBox 8"/>
          <p:cNvSpPr txBox="1"/>
          <p:nvPr/>
        </p:nvSpPr>
        <p:spPr>
          <a:xfrm>
            <a:off x="980651" y="5232400"/>
            <a:ext cx="4057058" cy="30777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Center pane contains composable patient record</a:t>
            </a:r>
            <a:endParaRPr lang="en-US" dirty="0"/>
          </a:p>
        </p:txBody>
      </p:sp>
      <p:sp>
        <p:nvSpPr>
          <p:cNvPr id="10" name="TextBox 9"/>
          <p:cNvSpPr txBox="1"/>
          <p:nvPr/>
        </p:nvSpPr>
        <p:spPr>
          <a:xfrm>
            <a:off x="167851" y="3848100"/>
            <a:ext cx="2056973" cy="95410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Left pane contains </a:t>
            </a:r>
          </a:p>
          <a:p>
            <a:r>
              <a:rPr lang="en-US" dirty="0" smtClean="0"/>
              <a:t>Patient look up</a:t>
            </a:r>
          </a:p>
          <a:p>
            <a:r>
              <a:rPr lang="en-US" dirty="0" smtClean="0"/>
              <a:t>and </a:t>
            </a:r>
          </a:p>
          <a:p>
            <a:r>
              <a:rPr lang="en-US" dirty="0" smtClean="0"/>
              <a:t>scheduling functionality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 name="Rounded Rectangle 37"/>
          <p:cNvSpPr/>
          <p:nvPr/>
        </p:nvSpPr>
        <p:spPr>
          <a:xfrm>
            <a:off x="5593655" y="3346102"/>
            <a:ext cx="1721545" cy="1784698"/>
          </a:xfrm>
          <a:prstGeom prst="roundRect">
            <a:avLst>
              <a:gd name="adj" fmla="val 10440"/>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smtClean="0"/>
              <a:t>medCafe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8" name="TextBox 7"/>
          <p:cNvSpPr txBox="1"/>
          <p:nvPr/>
        </p:nvSpPr>
        <p:spPr>
          <a:xfrm>
            <a:off x="3265861" y="1197458"/>
            <a:ext cx="2146742" cy="307777"/>
          </a:xfrm>
          <a:prstGeom prst="rect">
            <a:avLst/>
          </a:prstGeom>
          <a:noFill/>
        </p:spPr>
        <p:txBody>
          <a:bodyPr wrap="none" rtlCol="0">
            <a:spAutoFit/>
          </a:bodyPr>
          <a:lstStyle/>
          <a:p>
            <a:r>
              <a:rPr lang="en-US" dirty="0" smtClean="0"/>
              <a:t>Composable Framework </a:t>
            </a:r>
            <a:endParaRPr lang="en-US" dirty="0"/>
          </a:p>
        </p:txBody>
      </p:sp>
      <p:cxnSp>
        <p:nvCxnSpPr>
          <p:cNvPr id="36" name="Straight Arrow Connector 35"/>
          <p:cNvCxnSpPr/>
          <p:nvPr/>
        </p:nvCxnSpPr>
        <p:spPr>
          <a:xfrm>
            <a:off x="5549900" y="2501900"/>
            <a:ext cx="914400" cy="8636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1905000" y="2387600"/>
            <a:ext cx="1041400" cy="9017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6261100" y="26289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286500" y="26947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7879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38"/>
          <p:cNvGrpSpPr/>
          <p:nvPr/>
        </p:nvGrpSpPr>
        <p:grpSpPr>
          <a:xfrm>
            <a:off x="165100" y="3294134"/>
            <a:ext cx="2489200" cy="2078204"/>
            <a:chOff x="1092200" y="2938534"/>
            <a:chExt cx="2489200" cy="2078204"/>
          </a:xfrm>
        </p:grpSpPr>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grpSp>
      <p:pic>
        <p:nvPicPr>
          <p:cNvPr id="57" name="Picture 56" descr="logo_jquery_215x53.gif"/>
          <p:cNvPicPr>
            <a:picLocks noChangeAspect="1"/>
          </p:cNvPicPr>
          <p:nvPr/>
        </p:nvPicPr>
        <p:blipFill>
          <a:blip r:embed="rId4" cstate="print"/>
          <a:stretch>
            <a:fillRect/>
          </a:stretch>
        </p:blipFill>
        <p:spPr>
          <a:xfrm>
            <a:off x="552451" y="3422650"/>
            <a:ext cx="1416768" cy="349250"/>
          </a:xfrm>
          <a:prstGeom prst="rect">
            <a:avLst/>
          </a:prstGeom>
        </p:spPr>
      </p:pic>
      <p:sp>
        <p:nvSpPr>
          <p:cNvPr id="77" name="TextBox 76"/>
          <p:cNvSpPr txBox="1"/>
          <p:nvPr/>
        </p:nvSpPr>
        <p:spPr>
          <a:xfrm>
            <a:off x="952500" y="4876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368300" y="5283200"/>
            <a:ext cx="1661633" cy="307777"/>
          </a:xfrm>
          <a:prstGeom prst="rect">
            <a:avLst/>
          </a:prstGeom>
          <a:noFill/>
        </p:spPr>
        <p:txBody>
          <a:bodyPr wrap="none" rtlCol="0">
            <a:spAutoFit/>
          </a:bodyPr>
          <a:lstStyle/>
          <a:p>
            <a:r>
              <a:rPr lang="en-US" dirty="0" smtClean="0"/>
              <a:t>medCafe Interface</a:t>
            </a:r>
            <a:endParaRPr lang="en-US" dirty="0"/>
          </a:p>
        </p:txBody>
      </p:sp>
      <p:sp>
        <p:nvSpPr>
          <p:cNvPr id="105" name="TextBox 104"/>
          <p:cNvSpPr txBox="1"/>
          <p:nvPr/>
        </p:nvSpPr>
        <p:spPr>
          <a:xfrm>
            <a:off x="5715000" y="5334000"/>
            <a:ext cx="1659429" cy="307777"/>
          </a:xfrm>
          <a:prstGeom prst="rect">
            <a:avLst/>
          </a:prstGeom>
          <a:noFill/>
        </p:spPr>
        <p:txBody>
          <a:bodyPr wrap="none" rtlCol="0">
            <a:spAutoFit/>
          </a:bodyPr>
          <a:lstStyle/>
          <a:p>
            <a:r>
              <a:rPr lang="en-US" dirty="0" smtClean="0"/>
              <a:t>Health-data server</a:t>
            </a:r>
            <a:endParaRPr lang="en-US" dirty="0"/>
          </a:p>
        </p:txBody>
      </p:sp>
      <p:grpSp>
        <p:nvGrpSpPr>
          <p:cNvPr id="9" name="Group 40"/>
          <p:cNvGrpSpPr/>
          <p:nvPr/>
        </p:nvGrpSpPr>
        <p:grpSpPr>
          <a:xfrm>
            <a:off x="2799655" y="3333402"/>
            <a:ext cx="2572445" cy="1835498"/>
            <a:chOff x="3815655" y="3003202"/>
            <a:chExt cx="2572445" cy="1835498"/>
          </a:xfrm>
        </p:grpSpPr>
        <p:sp>
          <p:nvSpPr>
            <p:cNvPr id="4" name="Rounded Rectangle 3"/>
            <p:cNvSpPr/>
            <p:nvPr/>
          </p:nvSpPr>
          <p:spPr>
            <a:xfrm>
              <a:off x="3815655" y="30032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10" name="Group 19"/>
            <p:cNvGrpSpPr/>
            <p:nvPr/>
          </p:nvGrpSpPr>
          <p:grpSpPr>
            <a:xfrm>
              <a:off x="4114800" y="3390900"/>
              <a:ext cx="1943100" cy="774700"/>
              <a:chOff x="469900" y="4381500"/>
              <a:chExt cx="1943100" cy="774700"/>
            </a:xfrm>
          </p:grpSpPr>
          <p:sp>
            <p:nvSpPr>
              <p:cNvPr id="15" name="Rounded Rectangle 14"/>
              <p:cNvSpPr/>
              <p:nvPr/>
            </p:nvSpPr>
            <p:spPr>
              <a:xfrm>
                <a:off x="469900" y="44323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5" cstate="print"/>
              <a:srcRect l="-9812" r="-9812"/>
              <a:stretch>
                <a:fillRect/>
              </a:stretch>
            </p:blipFill>
            <p:spPr bwMode="auto">
              <a:xfrm>
                <a:off x="863600" y="4634424"/>
                <a:ext cx="796103" cy="470976"/>
              </a:xfrm>
              <a:prstGeom prst="rect">
                <a:avLst/>
              </a:prstGeom>
              <a:noFill/>
              <a:ln w="9525">
                <a:noFill/>
                <a:miter lim="800000"/>
                <a:headEnd/>
                <a:tailEnd/>
              </a:ln>
              <a:effectLst/>
            </p:spPr>
          </p:pic>
          <p:sp>
            <p:nvSpPr>
              <p:cNvPr id="18" name="TextBox 17"/>
              <p:cNvSpPr txBox="1"/>
              <p:nvPr/>
            </p:nvSpPr>
            <p:spPr>
              <a:xfrm>
                <a:off x="495300" y="4381500"/>
                <a:ext cx="1736373" cy="307777"/>
              </a:xfrm>
              <a:prstGeom prst="rect">
                <a:avLst/>
              </a:prstGeom>
              <a:noFill/>
            </p:spPr>
            <p:txBody>
              <a:bodyPr wrap="none" rtlCol="0">
                <a:spAutoFit/>
              </a:bodyPr>
              <a:lstStyle/>
              <a:p>
                <a:r>
                  <a:rPr lang="en-US" dirty="0" smtClean="0"/>
                  <a:t>Tomcat Web server</a:t>
                </a:r>
                <a:endParaRPr lang="en-US" dirty="0"/>
              </a:p>
            </p:txBody>
          </p:sp>
        </p:grpSp>
        <p:sp>
          <p:nvSpPr>
            <p:cNvPr id="108" name="TextBox 107"/>
            <p:cNvSpPr txBox="1"/>
            <p:nvPr/>
          </p:nvSpPr>
          <p:spPr>
            <a:xfrm>
              <a:off x="4318000" y="4445001"/>
              <a:ext cx="1892300" cy="369332"/>
            </a:xfrm>
            <a:prstGeom prst="rect">
              <a:avLst/>
            </a:prstGeom>
            <a:noFill/>
          </p:spPr>
          <p:txBody>
            <a:bodyPr wrap="square" rtlCol="0">
              <a:spAutoFit/>
            </a:bodyPr>
            <a:lstStyle/>
            <a:p>
              <a:r>
                <a:rPr lang="en-US" sz="1800" b="1" dirty="0" smtClean="0"/>
                <a:t>JAVA/ J2EE</a:t>
              </a:r>
              <a:endParaRPr lang="en-US" sz="1800" b="1" dirty="0"/>
            </a:p>
          </p:txBody>
        </p:sp>
      </p:grpSp>
      <p:grpSp>
        <p:nvGrpSpPr>
          <p:cNvPr id="11" name="Group 11"/>
          <p:cNvGrpSpPr/>
          <p:nvPr/>
        </p:nvGrpSpPr>
        <p:grpSpPr>
          <a:xfrm>
            <a:off x="5956300" y="38989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6" cstate="print"/>
            <a:stretch>
              <a:fillRect/>
            </a:stretch>
          </p:blipFill>
          <p:spPr>
            <a:xfrm>
              <a:off x="1676400" y="2393950"/>
              <a:ext cx="1341549" cy="476250"/>
            </a:xfrm>
            <a:prstGeom prst="rect">
              <a:avLst/>
            </a:prstGeom>
          </p:spPr>
        </p:pic>
      </p:grpSp>
      <p:grpSp>
        <p:nvGrpSpPr>
          <p:cNvPr id="12" name="Group 26"/>
          <p:cNvGrpSpPr/>
          <p:nvPr/>
        </p:nvGrpSpPr>
        <p:grpSpPr>
          <a:xfrm>
            <a:off x="7874000" y="32385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7" cstate="print"/>
            <a:stretch>
              <a:fillRect/>
            </a:stretch>
          </p:blipFill>
          <p:spPr>
            <a:xfrm>
              <a:off x="7385314" y="2273370"/>
              <a:ext cx="1149663" cy="304730"/>
            </a:xfrm>
            <a:prstGeom prst="rect">
              <a:avLst/>
            </a:prstGeom>
          </p:spPr>
        </p:pic>
      </p:grpSp>
      <p:cxnSp>
        <p:nvCxnSpPr>
          <p:cNvPr id="33" name="Elbow Connector 32"/>
          <p:cNvCxnSpPr>
            <a:stCxn id="38" idx="3"/>
            <a:endCxn id="44" idx="1"/>
          </p:cNvCxnSpPr>
          <p:nvPr/>
        </p:nvCxnSpPr>
        <p:spPr>
          <a:xfrm flipV="1">
            <a:off x="7315200" y="4222750"/>
            <a:ext cx="596900" cy="1570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17" name="Group 46"/>
          <p:cNvGrpSpPr/>
          <p:nvPr/>
        </p:nvGrpSpPr>
        <p:grpSpPr>
          <a:xfrm>
            <a:off x="7874000" y="37846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8"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56" name="Elbow Connector 47"/>
          <p:cNvCxnSpPr>
            <a:endCxn id="106" idx="1"/>
          </p:cNvCxnSpPr>
          <p:nvPr/>
        </p:nvCxnSpPr>
        <p:spPr>
          <a:xfrm rot="16200000" flipH="1">
            <a:off x="6791980" y="4187508"/>
            <a:ext cx="1690132" cy="34290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808496" y="4834692"/>
            <a:ext cx="1092200" cy="738664"/>
          </a:xfrm>
          <a:prstGeom prst="rect">
            <a:avLst/>
          </a:prstGeom>
          <a:noFill/>
        </p:spPr>
        <p:txBody>
          <a:bodyPr wrap="square" rtlCol="0">
            <a:spAutoFit/>
          </a:bodyPr>
          <a:lstStyle/>
          <a:p>
            <a:pPr algn="ctr"/>
            <a:r>
              <a:rPr lang="en-US" dirty="0" smtClean="0"/>
              <a:t>Additional</a:t>
            </a:r>
          </a:p>
          <a:p>
            <a:pPr algn="ctr"/>
            <a:r>
              <a:rPr lang="en-US" dirty="0" smtClean="0"/>
              <a:t>data servers</a:t>
            </a:r>
            <a:endParaRPr lang="en-US" dirty="0"/>
          </a:p>
        </p:txBody>
      </p:sp>
      <p:cxnSp>
        <p:nvCxnSpPr>
          <p:cNvPr id="54" name="Elbow Connector 53"/>
          <p:cNvCxnSpPr/>
          <p:nvPr/>
        </p:nvCxnSpPr>
        <p:spPr>
          <a:xfrm>
            <a:off x="7429500" y="3463751"/>
            <a:ext cx="444500" cy="334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225800" y="5346700"/>
            <a:ext cx="1620957" cy="307777"/>
          </a:xfrm>
          <a:prstGeom prst="rect">
            <a:avLst/>
          </a:prstGeom>
          <a:noFill/>
        </p:spPr>
        <p:txBody>
          <a:bodyPr wrap="none" rtlCol="0">
            <a:spAutoFit/>
          </a:bodyPr>
          <a:lstStyle/>
          <a:p>
            <a:r>
              <a:rPr lang="en-US" dirty="0" smtClean="0"/>
              <a:t>Application server</a:t>
            </a:r>
            <a:endParaRPr lang="en-US" dirty="0"/>
          </a:p>
        </p:txBody>
      </p:sp>
      <p:sp>
        <p:nvSpPr>
          <p:cNvPr id="78" name="TextBox 77"/>
          <p:cNvSpPr txBox="1"/>
          <p:nvPr/>
        </p:nvSpPr>
        <p:spPr>
          <a:xfrm>
            <a:off x="558800" y="5943600"/>
            <a:ext cx="821839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medCafe architecture composed of 3 distinct, separable layers: front-end, application and data server.</a:t>
            </a:r>
            <a:endParaRPr lang="en-US" dirty="0"/>
          </a:p>
        </p:txBody>
      </p:sp>
      <p:sp>
        <p:nvSpPr>
          <p:cNvPr id="80" name="TextBox 79"/>
          <p:cNvSpPr txBox="1"/>
          <p:nvPr/>
        </p:nvSpPr>
        <p:spPr>
          <a:xfrm>
            <a:off x="5600700" y="4699001"/>
            <a:ext cx="1892300" cy="369332"/>
          </a:xfrm>
          <a:prstGeom prst="rect">
            <a:avLst/>
          </a:prstGeom>
          <a:noFill/>
        </p:spPr>
        <p:txBody>
          <a:bodyPr wrap="square" rtlCol="0">
            <a:spAutoFit/>
          </a:bodyPr>
          <a:lstStyle/>
          <a:p>
            <a:r>
              <a:rPr lang="en-US" sz="1800" b="1" dirty="0" smtClean="0"/>
              <a:t>Web Services</a:t>
            </a:r>
            <a:endParaRPr 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 name="Rounded Rectangle 34"/>
          <p:cNvSpPr/>
          <p:nvPr/>
        </p:nvSpPr>
        <p:spPr>
          <a:xfrm>
            <a:off x="5473700" y="889000"/>
            <a:ext cx="3505200" cy="5397500"/>
          </a:xfrm>
          <a:prstGeom prst="roundRect">
            <a:avLst/>
          </a:prstGeom>
          <a:gradFill>
            <a:gsLst>
              <a:gs pos="9000">
                <a:schemeClr val="bg1"/>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pic>
        <p:nvPicPr>
          <p:cNvPr id="11" name="Picture 10" descr="medCafe-Component.png"/>
          <p:cNvPicPr>
            <a:picLocks noChangeAspect="1"/>
          </p:cNvPicPr>
          <p:nvPr/>
        </p:nvPicPr>
        <p:blipFill>
          <a:blip r:embed="rId3" cstate="print"/>
          <a:stretch>
            <a:fillRect/>
          </a:stretch>
        </p:blipFill>
        <p:spPr>
          <a:xfrm>
            <a:off x="5664486" y="1143187"/>
            <a:ext cx="2044414" cy="1340227"/>
          </a:xfrm>
          <a:prstGeom prst="rect">
            <a:avLst/>
          </a:prstGeom>
          <a:effectLst>
            <a:reflection blurRad="6350" stA="50000" endA="300" endPos="90000" dir="5400000" sy="-100000" algn="bl" rotWithShape="0"/>
          </a:effectLst>
        </p:spPr>
      </p:pic>
      <p:cxnSp>
        <p:nvCxnSpPr>
          <p:cNvPr id="14" name="Straight Arrow Connector 13"/>
          <p:cNvCxnSpPr/>
          <p:nvPr/>
        </p:nvCxnSpPr>
        <p:spPr>
          <a:xfrm rot="5400000">
            <a:off x="6338094" y="2870202"/>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Adding A New Capability	</a:t>
            </a:r>
            <a:endParaRPr lang="en-US" dirty="0"/>
          </a:p>
        </p:txBody>
      </p:sp>
      <p:sp>
        <p:nvSpPr>
          <p:cNvPr id="3" name="Content Placeholder 2"/>
          <p:cNvSpPr>
            <a:spLocks noGrp="1"/>
          </p:cNvSpPr>
          <p:nvPr>
            <p:ph idx="1"/>
          </p:nvPr>
        </p:nvSpPr>
        <p:spPr>
          <a:xfrm>
            <a:off x="279400" y="1003300"/>
            <a:ext cx="5168900" cy="5854700"/>
          </a:xfrm>
        </p:spPr>
        <p:txBody>
          <a:bodyPr/>
          <a:lstStyle/>
          <a:p>
            <a:pPr>
              <a:spcAft>
                <a:spcPts val="0"/>
              </a:spcAft>
            </a:pPr>
            <a:r>
              <a:rPr lang="en-US" dirty="0" smtClean="0"/>
              <a:t>Add New Component</a:t>
            </a:r>
          </a:p>
          <a:p>
            <a:pPr lvl="1">
              <a:spcAft>
                <a:spcPts val="0"/>
              </a:spcAft>
            </a:pPr>
            <a:r>
              <a:rPr lang="en-US" sz="1800" dirty="0" smtClean="0"/>
              <a:t>Create and add a component + icon</a:t>
            </a:r>
          </a:p>
          <a:p>
            <a:pPr lvl="1">
              <a:spcAft>
                <a:spcPts val="0"/>
              </a:spcAft>
            </a:pPr>
            <a:r>
              <a:rPr lang="en-US" sz="1800" dirty="0" smtClean="0"/>
              <a:t>Supply RESTful web URI for data</a:t>
            </a:r>
          </a:p>
          <a:p>
            <a:pPr>
              <a:spcAft>
                <a:spcPts val="0"/>
              </a:spcAft>
            </a:pPr>
            <a:r>
              <a:rPr lang="en-US" dirty="0" smtClean="0"/>
              <a:t>Add New Data Source</a:t>
            </a:r>
          </a:p>
          <a:p>
            <a:pPr lvl="1">
              <a:spcAft>
                <a:spcPts val="0"/>
              </a:spcAft>
            </a:pPr>
            <a:r>
              <a:rPr lang="en-US" sz="1800" dirty="0" smtClean="0"/>
              <a:t>Determine if adaptor between hData and data source exists</a:t>
            </a:r>
          </a:p>
          <a:p>
            <a:pPr lvl="1">
              <a:spcAft>
                <a:spcPts val="0"/>
              </a:spcAft>
            </a:pPr>
            <a:r>
              <a:rPr lang="en-US" sz="1800" dirty="0" smtClean="0"/>
              <a:t>If none exists, create adaptor to format target data source (hData)</a:t>
            </a:r>
          </a:p>
          <a:p>
            <a:pPr lvl="1">
              <a:spcAft>
                <a:spcPts val="0"/>
              </a:spcAft>
            </a:pPr>
            <a:r>
              <a:rPr lang="en-US" sz="1800" dirty="0" smtClean="0"/>
              <a:t>Expose data source as RESTful service</a:t>
            </a:r>
          </a:p>
          <a:p>
            <a:pPr lvl="1">
              <a:spcAft>
                <a:spcPts val="0"/>
              </a:spcAft>
            </a:pPr>
            <a:r>
              <a:rPr lang="en-US" sz="1800" dirty="0" smtClean="0"/>
              <a:t>Add RESTful URI to medCafe</a:t>
            </a:r>
          </a:p>
          <a:p>
            <a:pPr lvl="2">
              <a:spcAft>
                <a:spcPts val="0"/>
              </a:spcAft>
            </a:pPr>
            <a:r>
              <a:rPr lang="en-US" sz="1600" dirty="0" smtClean="0"/>
              <a:t>View through default component</a:t>
            </a:r>
          </a:p>
          <a:p>
            <a:pPr lvl="2">
              <a:spcAft>
                <a:spcPts val="0"/>
              </a:spcAft>
            </a:pPr>
            <a:r>
              <a:rPr lang="en-US" sz="1600" dirty="0" smtClean="0"/>
              <a:t>View using existing component</a:t>
            </a:r>
          </a:p>
          <a:p>
            <a:pPr lvl="2">
              <a:spcAft>
                <a:spcPts val="0"/>
              </a:spcAft>
            </a:pPr>
            <a:r>
              <a:rPr lang="en-US" sz="1600" dirty="0" smtClean="0"/>
              <a:t>Add new component</a:t>
            </a:r>
          </a:p>
          <a:p>
            <a:pPr lvl="2">
              <a:spcAft>
                <a:spcPts val="400"/>
              </a:spcAft>
              <a:buNone/>
            </a:pPr>
            <a:endParaRPr lang="en-US" dirty="0" smtClean="0"/>
          </a:p>
          <a:p>
            <a:pPr lvl="1"/>
            <a:endParaRPr lang="en-US" dirty="0" smtClean="0"/>
          </a:p>
          <a:p>
            <a:endParaRPr lang="en-US" dirty="0"/>
          </a:p>
        </p:txBody>
      </p:sp>
      <p:pic>
        <p:nvPicPr>
          <p:cNvPr id="10" name="Picture 9"/>
          <p:cNvPicPr>
            <a:picLocks noChangeAspect="1"/>
          </p:cNvPicPr>
          <p:nvPr/>
        </p:nvPicPr>
        <p:blipFill>
          <a:blip r:embed="rId4" cstate="print"/>
          <a:stretch>
            <a:fillRect/>
          </a:stretch>
        </p:blipFill>
        <p:spPr>
          <a:xfrm>
            <a:off x="6264657" y="4203700"/>
            <a:ext cx="771144" cy="1081043"/>
          </a:xfrm>
          <a:prstGeom prst="rect">
            <a:avLst/>
          </a:prstGeom>
          <a:effectLst>
            <a:reflection blurRad="6350" stA="50000" endA="300" endPos="90000" dir="5400000" sy="-100000" algn="bl" rotWithShape="0"/>
          </a:effectLst>
        </p:spPr>
      </p:pic>
      <p:pic>
        <p:nvPicPr>
          <p:cNvPr id="12" name="Picture 11" descr="hData_logo.png"/>
          <p:cNvPicPr>
            <a:picLocks noChangeAspect="1"/>
          </p:cNvPicPr>
          <p:nvPr/>
        </p:nvPicPr>
        <p:blipFill>
          <a:blip r:embed="rId5" cstate="print"/>
          <a:stretch>
            <a:fillRect/>
          </a:stretch>
        </p:blipFill>
        <p:spPr>
          <a:xfrm>
            <a:off x="5918463" y="3162371"/>
            <a:ext cx="1532971" cy="406330"/>
          </a:xfrm>
          <a:prstGeom prst="rect">
            <a:avLst/>
          </a:prstGeom>
          <a:effectLst>
            <a:outerShdw blurRad="50800" dist="38100" dir="2700000" algn="tl" rotWithShape="0">
              <a:srgbClr val="000000">
                <a:alpha val="43000"/>
              </a:srgbClr>
            </a:outerShdw>
          </a:effectLst>
        </p:spPr>
      </p:pic>
      <p:cxnSp>
        <p:nvCxnSpPr>
          <p:cNvPr id="30" name="Straight Arrow Connector 29"/>
          <p:cNvCxnSpPr/>
          <p:nvPr/>
        </p:nvCxnSpPr>
        <p:spPr>
          <a:xfrm rot="5400000">
            <a:off x="6338094" y="3886203"/>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pic>
        <p:nvPicPr>
          <p:cNvPr id="33" name="Picture 32" descr="question.png"/>
          <p:cNvPicPr>
            <a:picLocks noChangeAspect="1"/>
          </p:cNvPicPr>
          <p:nvPr/>
        </p:nvPicPr>
        <p:blipFill>
          <a:blip r:embed="rId6" cstate="print"/>
          <a:stretch>
            <a:fillRect/>
          </a:stretch>
        </p:blipFill>
        <p:spPr>
          <a:xfrm>
            <a:off x="8064662" y="1270095"/>
            <a:ext cx="744774" cy="876205"/>
          </a:xfrm>
          <a:prstGeom prst="rect">
            <a:avLst/>
          </a:prstGeom>
        </p:spPr>
      </p:pic>
      <p:sp>
        <p:nvSpPr>
          <p:cNvPr id="34" name="Plus 33"/>
          <p:cNvSpPr/>
          <p:nvPr/>
        </p:nvSpPr>
        <p:spPr>
          <a:xfrm>
            <a:off x="7734300" y="1485900"/>
            <a:ext cx="304800" cy="342900"/>
          </a:xfrm>
          <a:prstGeom prst="mathPlus">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stretch>
            <a:fillRect/>
          </a:stretch>
        </p:blipFill>
        <p:spPr>
          <a:xfrm>
            <a:off x="7842250" y="4222750"/>
            <a:ext cx="816345" cy="1047750"/>
          </a:xfrm>
          <a:prstGeom prst="rect">
            <a:avLst/>
          </a:prstGeom>
          <a:effectLst>
            <a:reflection stA="50000" endPos="75000" dist="12700" dir="5400000" sy="-100000" algn="bl" rotWithShape="0"/>
          </a:effectLst>
        </p:spPr>
      </p:pic>
      <p:cxnSp>
        <p:nvCxnSpPr>
          <p:cNvPr id="37" name="Straight Arrow Connector 36"/>
          <p:cNvCxnSpPr>
            <a:stCxn id="10" idx="3"/>
            <a:endCxn id="36" idx="1"/>
          </p:cNvCxnSpPr>
          <p:nvPr/>
        </p:nvCxnSpPr>
        <p:spPr>
          <a:xfrm>
            <a:off x="7035801" y="4744222"/>
            <a:ext cx="806449" cy="2403"/>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721600" y="5486400"/>
            <a:ext cx="1152654" cy="307777"/>
          </a:xfrm>
          <a:prstGeom prst="rect">
            <a:avLst/>
          </a:prstGeom>
          <a:noFill/>
        </p:spPr>
        <p:txBody>
          <a:bodyPr wrap="none" rtlCol="0">
            <a:spAutoFit/>
          </a:bodyPr>
          <a:lstStyle/>
          <a:p>
            <a:r>
              <a:rPr lang="en-US" dirty="0" smtClean="0"/>
              <a:t>Data source</a:t>
            </a:r>
            <a:endParaRPr lang="en-US" dirty="0"/>
          </a:p>
        </p:txBody>
      </p:sp>
      <p:sp>
        <p:nvSpPr>
          <p:cNvPr id="41" name="TextBox 40"/>
          <p:cNvSpPr txBox="1"/>
          <p:nvPr/>
        </p:nvSpPr>
        <p:spPr>
          <a:xfrm>
            <a:off x="6223000" y="5372100"/>
            <a:ext cx="813481" cy="307777"/>
          </a:xfrm>
          <a:prstGeom prst="rect">
            <a:avLst/>
          </a:prstGeom>
          <a:noFill/>
        </p:spPr>
        <p:txBody>
          <a:bodyPr wrap="none" rtlCol="0">
            <a:spAutoFit/>
          </a:bodyPr>
          <a:lstStyle/>
          <a:p>
            <a:r>
              <a:rPr lang="en-US" dirty="0" smtClean="0"/>
              <a:t>Adaptor</a:t>
            </a:r>
            <a:endParaRPr lang="en-US" dirty="0"/>
          </a:p>
        </p:txBody>
      </p:sp>
      <p:sp>
        <p:nvSpPr>
          <p:cNvPr id="16" name="TextBox 15"/>
          <p:cNvSpPr txBox="1"/>
          <p:nvPr/>
        </p:nvSpPr>
        <p:spPr>
          <a:xfrm>
            <a:off x="2368884" y="6426869"/>
            <a:ext cx="2890535" cy="307777"/>
          </a:xfrm>
          <a:prstGeom prst="rect">
            <a:avLst/>
          </a:prstGeom>
          <a:noFill/>
        </p:spPr>
        <p:txBody>
          <a:bodyPr wrap="none" rtlCol="0">
            <a:spAutoFit/>
          </a:bodyPr>
          <a:lstStyle/>
          <a:p>
            <a:r>
              <a:rPr lang="en-US" dirty="0" smtClean="0"/>
              <a:t>URI = Uniform Resource Identifier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hData</a:t>
            </a:r>
            <a:r>
              <a:rPr lang="en-US" dirty="0" smtClean="0"/>
              <a:t>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3" cstate="print"/>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4" cstate="print"/>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ormattedDetail.png"/>
          <p:cNvPicPr>
            <a:picLocks noChangeAspect="1"/>
          </p:cNvPicPr>
          <p:nvPr/>
        </p:nvPicPr>
        <p:blipFill>
          <a:blip r:embed="rId5" cstate="print"/>
          <a:stretch>
            <a:fillRect/>
          </a:stretch>
        </p:blipFill>
        <p:spPr>
          <a:xfrm>
            <a:off x="5378769" y="1663945"/>
            <a:ext cx="3308031" cy="25408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3" cstate="print"/>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data (XML/ </a:t>
            </a:r>
            <a:r>
              <a:rPr lang="en-US" sz="1400" dirty="0" err="1" smtClean="0"/>
              <a:t>hData</a:t>
            </a:r>
            <a:r>
              <a:rPr lang="en-US" sz="1400" dirty="0" smtClean="0"/>
              <a:t>)</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3" cstate="print"/>
          <a:stretch>
            <a:fillRect/>
          </a:stretch>
        </p:blipFill>
        <p:spPr>
          <a:xfrm>
            <a:off x="489796" y="1206500"/>
            <a:ext cx="4405206" cy="4610100"/>
          </a:xfrm>
        </p:spPr>
      </p:pic>
      <p:pic>
        <p:nvPicPr>
          <p:cNvPr id="5" name="Picture 4" descr="formattedDetail.png"/>
          <p:cNvPicPr>
            <a:picLocks noChangeAspect="1"/>
          </p:cNvPicPr>
          <p:nvPr/>
        </p:nvPicPr>
        <p:blipFill>
          <a:blip r:embed="rId4" cstate="print"/>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5" cstate="print"/>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err="1" smtClean="0"/>
              <a:t>MedCafe</a:t>
            </a:r>
            <a:r>
              <a:rPr lang="en-US" dirty="0" smtClean="0"/>
              <a:t> People</a:t>
            </a:r>
            <a:endParaRPr lang="en-US" dirty="0"/>
          </a:p>
        </p:txBody>
      </p:sp>
      <p:pic>
        <p:nvPicPr>
          <p:cNvPr id="5" name="Picture 4" descr="gail.jpg"/>
          <p:cNvPicPr>
            <a:picLocks noChangeAspect="1"/>
          </p:cNvPicPr>
          <p:nvPr/>
        </p:nvPicPr>
        <p:blipFill>
          <a:blip r:embed="rId3" cstate="print"/>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cstate="print"/>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cstate="print"/>
          <a:stretch>
            <a:fillRect/>
          </a:stretch>
        </p:blipFill>
        <p:spPr>
          <a:xfrm>
            <a:off x="5949950" y="1166812"/>
            <a:ext cx="1790700" cy="223837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93700"/>
            <a:ext cx="8229600" cy="533400"/>
          </a:xfrm>
        </p:spPr>
        <p:txBody>
          <a:bodyPr/>
          <a:lstStyle/>
          <a:p>
            <a:r>
              <a:rPr lang="en-US" dirty="0" err="1" smtClean="0"/>
              <a:t>MedCafe</a:t>
            </a:r>
            <a:r>
              <a:rPr lang="en-US" dirty="0" smtClean="0"/>
              <a:t>: What Did We Do?</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endParaRPr lang="en-US" dirty="0"/>
          </a:p>
        </p:txBody>
      </p:sp>
      <p:sp>
        <p:nvSpPr>
          <p:cNvPr id="3" name="Content Placeholder 2"/>
          <p:cNvSpPr>
            <a:spLocks noGrp="1"/>
          </p:cNvSpPr>
          <p:nvPr>
            <p:ph idx="1"/>
          </p:nvPr>
        </p:nvSpPr>
        <p:spPr>
          <a:xfrm>
            <a:off x="406400" y="9652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functionality</a:t>
            </a:r>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Coversheet</a:t>
            </a:r>
          </a:p>
          <a:p>
            <a:pPr lvl="2">
              <a:spcAft>
                <a:spcPts val="200"/>
              </a:spcAft>
            </a:pPr>
            <a:r>
              <a:rPr lang="en-US" dirty="0" smtClean="0"/>
              <a:t>Vital signs, Medications List, Allergies, Alerts,  Past Medical History. Personal and Family (prioritized), Social History, Patient Photo, Future Appointments</a:t>
            </a:r>
          </a:p>
          <a:p>
            <a:pPr>
              <a:spcAft>
                <a:spcPts val="200"/>
              </a:spcAft>
            </a:pPr>
            <a:r>
              <a:rPr lang="en-US" dirty="0" smtClean="0"/>
              <a:t>New Modalities</a:t>
            </a:r>
          </a:p>
          <a:p>
            <a:pPr lvl="2">
              <a:spcAft>
                <a:spcPts val="200"/>
              </a:spcAft>
            </a:pPr>
            <a:r>
              <a:rPr lang="en-US" dirty="0" smtClean="0"/>
              <a:t>Video, Sound (Electronic Stethoscope), Voice Recognition with transcription</a:t>
            </a:r>
          </a:p>
          <a:p>
            <a:pPr>
              <a:spcAft>
                <a:spcPts val="200"/>
              </a:spcAft>
            </a:pPr>
            <a:r>
              <a:rPr lang="en-US" dirty="0" smtClean="0"/>
              <a:t>Integration of categorized </a:t>
            </a:r>
            <a:r>
              <a:rPr lang="en-US" dirty="0" err="1" smtClean="0"/>
              <a:t>pdfs</a:t>
            </a:r>
            <a:endParaRPr lang="en-US" dirty="0" smtClean="0"/>
          </a:p>
          <a:p>
            <a:pPr>
              <a:spcAft>
                <a:spcPts val="200"/>
              </a:spcAft>
            </a:pPr>
            <a:r>
              <a:rPr lang="en-US" dirty="0" smtClean="0"/>
              <a:t>And ability to add new data / tools as they become available</a:t>
            </a:r>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Development Milestones		</a:t>
            </a:r>
            <a:endParaRPr lang="en-US" dirty="0"/>
          </a:p>
        </p:txBody>
      </p:sp>
      <p:sp>
        <p:nvSpPr>
          <p:cNvPr id="3" name="Content Placeholder 2"/>
          <p:cNvSpPr>
            <a:spLocks noGrp="1"/>
          </p:cNvSpPr>
          <p:nvPr>
            <p:ph idx="1"/>
          </p:nvPr>
        </p:nvSpPr>
        <p:spPr>
          <a:xfrm>
            <a:off x="406400" y="974725"/>
            <a:ext cx="3708400" cy="5461000"/>
          </a:xfrm>
        </p:spPr>
        <p:txBody>
          <a:bodyPr/>
          <a:lstStyle/>
          <a:p>
            <a:pPr>
              <a:lnSpc>
                <a:spcPct val="100000"/>
              </a:lnSpc>
              <a:spcAft>
                <a:spcPts val="400"/>
              </a:spcAft>
              <a:buFont typeface="Arial" pitchFamily="34" charset="0"/>
              <a:buChar char="•"/>
            </a:pPr>
            <a:r>
              <a:rPr lang="en-US" sz="1000" dirty="0" err="1" smtClean="0"/>
              <a:t>Coverflow</a:t>
            </a:r>
            <a:endParaRPr lang="en-US" sz="1000" dirty="0" smtClean="0"/>
          </a:p>
          <a:p>
            <a:pPr>
              <a:lnSpc>
                <a:spcPct val="100000"/>
              </a:lnSpc>
              <a:spcAft>
                <a:spcPts val="400"/>
              </a:spcAft>
              <a:buFont typeface="Arial" pitchFamily="34" charset="0"/>
              <a:buChar char="•"/>
            </a:pPr>
            <a:r>
              <a:rPr lang="en-US" sz="1000" dirty="0" smtClean="0"/>
              <a:t>Image Viewer</a:t>
            </a:r>
          </a:p>
          <a:p>
            <a:pPr>
              <a:lnSpc>
                <a:spcPct val="100000"/>
              </a:lnSpc>
              <a:spcAft>
                <a:spcPts val="400"/>
              </a:spcAft>
              <a:buFont typeface="Arial" pitchFamily="34" charset="0"/>
              <a:buChar char="•"/>
            </a:pPr>
            <a:r>
              <a:rPr lang="en-US" sz="1000" dirty="0" smtClean="0"/>
              <a:t>Date slider</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Tables</a:t>
            </a:r>
          </a:p>
          <a:p>
            <a:pPr>
              <a:lnSpc>
                <a:spcPct val="100000"/>
              </a:lnSpc>
              <a:spcAft>
                <a:spcPts val="400"/>
              </a:spcAft>
              <a:buFont typeface="Arial" pitchFamily="34" charset="0"/>
              <a:buChar char="•"/>
            </a:pPr>
            <a:r>
              <a:rPr lang="en-US" sz="1000" dirty="0" smtClean="0"/>
              <a:t>Tree View</a:t>
            </a:r>
          </a:p>
          <a:p>
            <a:pPr>
              <a:lnSpc>
                <a:spcPct val="100000"/>
              </a:lnSpc>
              <a:spcAft>
                <a:spcPts val="400"/>
              </a:spcAft>
              <a:buFont typeface="Arial" pitchFamily="34" charset="0"/>
              <a:buChar char="•"/>
            </a:pPr>
            <a:r>
              <a:rPr lang="en-US" sz="1000" dirty="0" smtClean="0"/>
              <a:t>Image Zoom</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Patient Data</a:t>
            </a:r>
          </a:p>
          <a:p>
            <a:pPr>
              <a:lnSpc>
                <a:spcPct val="100000"/>
              </a:lnSpc>
              <a:spcAft>
                <a:spcPts val="400"/>
              </a:spcAft>
              <a:buFont typeface="Arial" pitchFamily="34" charset="0"/>
              <a:buChar char="•"/>
            </a:pPr>
            <a:r>
              <a:rPr lang="en-US" sz="1000" dirty="0" smtClean="0"/>
              <a:t>Allergies</a:t>
            </a:r>
          </a:p>
          <a:p>
            <a:pPr>
              <a:lnSpc>
                <a:spcPct val="100000"/>
              </a:lnSpc>
              <a:spcAft>
                <a:spcPts val="400"/>
              </a:spcAft>
              <a:buFont typeface="Arial" pitchFamily="34" charset="0"/>
              <a:buChar char="•"/>
            </a:pPr>
            <a:r>
              <a:rPr lang="en-US" sz="1000" dirty="0" smtClean="0"/>
              <a:t>Medications</a:t>
            </a:r>
          </a:p>
          <a:p>
            <a:pPr>
              <a:lnSpc>
                <a:spcPct val="100000"/>
              </a:lnSpc>
              <a:spcAft>
                <a:spcPts val="400"/>
              </a:spcAft>
              <a:buFont typeface="Arial" pitchFamily="34" charset="0"/>
              <a:buChar char="•"/>
            </a:pPr>
            <a:r>
              <a:rPr lang="en-US" sz="1000" dirty="0" err="1" smtClean="0"/>
              <a:t>Sortable</a:t>
            </a:r>
            <a:endParaRPr lang="en-US" sz="1000" dirty="0" smtClean="0"/>
          </a:p>
          <a:p>
            <a:pPr>
              <a:lnSpc>
                <a:spcPct val="100000"/>
              </a:lnSpc>
              <a:spcAft>
                <a:spcPts val="400"/>
              </a:spcAft>
              <a:buFont typeface="Arial" pitchFamily="34" charset="0"/>
              <a:buChar char="•"/>
            </a:pPr>
            <a:r>
              <a:rPr lang="en-US" sz="1000" dirty="0" err="1" smtClean="0"/>
              <a:t>Collapsable</a:t>
            </a:r>
            <a:endParaRPr lang="en-US" sz="1000" dirty="0" smtClean="0"/>
          </a:p>
          <a:p>
            <a:pPr>
              <a:lnSpc>
                <a:spcPct val="100000"/>
              </a:lnSpc>
              <a:spcAft>
                <a:spcPts val="400"/>
              </a:spcAft>
              <a:buFont typeface="Arial" pitchFamily="34" charset="0"/>
              <a:buChar char="•"/>
            </a:pPr>
            <a:r>
              <a:rPr lang="en-US" sz="1000" dirty="0" smtClean="0"/>
              <a:t>Save state of patient data so physician can return on login</a:t>
            </a:r>
          </a:p>
          <a:p>
            <a:pPr>
              <a:lnSpc>
                <a:spcPct val="100000"/>
              </a:lnSpc>
              <a:spcAft>
                <a:spcPts val="400"/>
              </a:spcAft>
              <a:buFont typeface="Arial" pitchFamily="34" charset="0"/>
              <a:buChar char="•"/>
            </a:pPr>
            <a:r>
              <a:rPr lang="en-US" sz="1000" dirty="0" smtClean="0"/>
              <a:t>Security – login page</a:t>
            </a:r>
          </a:p>
          <a:p>
            <a:pPr>
              <a:lnSpc>
                <a:spcPct val="100000"/>
              </a:lnSpc>
              <a:spcAft>
                <a:spcPts val="400"/>
              </a:spcAft>
              <a:buFont typeface="Arial" pitchFamily="34" charset="0"/>
              <a:buChar char="•"/>
            </a:pPr>
            <a:r>
              <a:rPr lang="en-US" sz="1000" dirty="0" smtClean="0"/>
              <a:t>Patient search / selector</a:t>
            </a:r>
          </a:p>
          <a:p>
            <a:pPr>
              <a:lnSpc>
                <a:spcPct val="100000"/>
              </a:lnSpc>
              <a:spcAft>
                <a:spcPts val="400"/>
              </a:spcAft>
              <a:buFont typeface="Arial" pitchFamily="34" charset="0"/>
              <a:buChar char="•"/>
            </a:pPr>
            <a:r>
              <a:rPr lang="en-US" sz="1000" dirty="0" smtClean="0"/>
              <a:t>Scheduling</a:t>
            </a:r>
          </a:p>
          <a:p>
            <a:pPr>
              <a:lnSpc>
                <a:spcPct val="100000"/>
              </a:lnSpc>
              <a:spcAft>
                <a:spcPts val="400"/>
              </a:spcAft>
              <a:buFont typeface="Arial" pitchFamily="34" charset="0"/>
              <a:buChar char="•"/>
            </a:pPr>
            <a:r>
              <a:rPr lang="en-US" sz="1000" dirty="0" smtClean="0"/>
              <a:t>Drag and drop functionality</a:t>
            </a:r>
          </a:p>
          <a:p>
            <a:pPr>
              <a:lnSpc>
                <a:spcPct val="100000"/>
              </a:lnSpc>
              <a:spcAft>
                <a:spcPts val="400"/>
              </a:spcAft>
              <a:buFont typeface="Arial" pitchFamily="34" charset="0"/>
              <a:buChar char="•"/>
            </a:pPr>
            <a:r>
              <a:rPr lang="en-US" sz="1000" dirty="0" smtClean="0"/>
              <a:t>Introductory page directing user to select patient</a:t>
            </a:r>
          </a:p>
          <a:p>
            <a:pPr>
              <a:lnSpc>
                <a:spcPct val="100000"/>
              </a:lnSpc>
              <a:spcAft>
                <a:spcPts val="400"/>
              </a:spcAft>
              <a:buFont typeface="Arial" pitchFamily="34" charset="0"/>
              <a:buChar char="•"/>
            </a:pPr>
            <a:r>
              <a:rPr lang="en-US" sz="1000" dirty="0" smtClean="0"/>
              <a:t>Recent patient list</a:t>
            </a:r>
          </a:p>
          <a:p>
            <a:pPr>
              <a:lnSpc>
                <a:spcPct val="100000"/>
              </a:lnSpc>
              <a:spcAft>
                <a:spcPts val="400"/>
              </a:spcAft>
              <a:buFont typeface="Arial" pitchFamily="34" charset="0"/>
              <a:buChar char="•"/>
            </a:pPr>
            <a:r>
              <a:rPr lang="en-US" sz="1000" dirty="0" smtClean="0"/>
              <a:t>Multiple Repositories</a:t>
            </a:r>
          </a:p>
          <a:p>
            <a:pPr>
              <a:lnSpc>
                <a:spcPct val="100000"/>
              </a:lnSpc>
              <a:spcAft>
                <a:spcPts val="400"/>
              </a:spcAft>
              <a:buFont typeface="Arial" pitchFamily="34" charset="0"/>
              <a:buChar char="•"/>
            </a:pPr>
            <a:r>
              <a:rPr lang="en-US" sz="1000" dirty="0" smtClean="0"/>
              <a:t>Coversheet Header</a:t>
            </a:r>
          </a:p>
          <a:p>
            <a:pPr>
              <a:lnSpc>
                <a:spcPct val="100000"/>
              </a:lnSpc>
              <a:spcAft>
                <a:spcPts val="400"/>
              </a:spcAft>
              <a:buFont typeface="Arial" pitchFamily="34" charset="0"/>
              <a:buChar char="•"/>
            </a:pPr>
            <a:r>
              <a:rPr lang="en-US" sz="1000" dirty="0" smtClean="0"/>
              <a:t>Add additional data-sources: </a:t>
            </a:r>
            <a:r>
              <a:rPr lang="en-US" sz="1000" dirty="0" err="1" smtClean="0"/>
              <a:t>hData</a:t>
            </a:r>
            <a:endParaRPr lang="en-US" sz="1000" dirty="0" smtClean="0"/>
          </a:p>
          <a:p>
            <a:pPr>
              <a:lnSpc>
                <a:spcPct val="100000"/>
              </a:lnSpc>
              <a:spcAft>
                <a:spcPts val="400"/>
              </a:spcAft>
              <a:buFont typeface="Arial" pitchFamily="34" charset="0"/>
              <a:buChar char="•"/>
            </a:pPr>
            <a:r>
              <a:rPr lang="en-US" sz="1000" dirty="0" smtClean="0"/>
              <a:t>PDF Text extraction of discharge summaries</a:t>
            </a:r>
          </a:p>
        </p:txBody>
      </p:sp>
      <p:sp>
        <p:nvSpPr>
          <p:cNvPr id="4" name="Content Placeholder 2"/>
          <p:cNvSpPr txBox="1">
            <a:spLocks/>
          </p:cNvSpPr>
          <p:nvPr/>
        </p:nvSpPr>
        <p:spPr bwMode="auto">
          <a:xfrm>
            <a:off x="4587875" y="974725"/>
            <a:ext cx="3708400" cy="546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lvl="0" indent="-292100">
              <a:spcAft>
                <a:spcPts val="800"/>
              </a:spcAft>
              <a:buClr>
                <a:srgbClr val="FDAA03"/>
              </a:buClr>
              <a:buSzPct val="120000"/>
              <a:buFont typeface="Arial" pitchFamily="34" charset="0"/>
              <a:buChar char="•"/>
            </a:pPr>
            <a:r>
              <a:rPr lang="en-US" sz="1000" b="1" kern="0" dirty="0" smtClean="0">
                <a:latin typeface="+mn-lt"/>
              </a:rPr>
              <a:t>Categorizing the data</a:t>
            </a:r>
          </a:p>
          <a:p>
            <a:pPr marL="292100" lvl="0" indent="-292100">
              <a:spcAft>
                <a:spcPts val="800"/>
              </a:spcAft>
              <a:buClr>
                <a:srgbClr val="FDAA03"/>
              </a:buClr>
              <a:buSzPct val="120000"/>
              <a:buFont typeface="Arial" pitchFamily="34" charset="0"/>
              <a:buChar char="•"/>
            </a:pPr>
            <a:r>
              <a:rPr lang="en-US" sz="1000" b="1" kern="0" dirty="0" smtClean="0">
                <a:latin typeface="+mn-lt"/>
              </a:rPr>
              <a:t>Tooltip for more details</a:t>
            </a:r>
          </a:p>
          <a:p>
            <a:pPr marL="292100" lvl="0" indent="-292100">
              <a:spcAft>
                <a:spcPts val="800"/>
              </a:spcAft>
              <a:buClr>
                <a:srgbClr val="FDAA03"/>
              </a:buClr>
              <a:buSzPct val="120000"/>
              <a:buFont typeface="Arial" pitchFamily="34" charset="0"/>
              <a:buChar char="•"/>
            </a:pPr>
            <a:r>
              <a:rPr lang="en-US" sz="1000" b="1" kern="0" dirty="0" smtClean="0">
                <a:latin typeface="+mn-lt"/>
              </a:rPr>
              <a:t>Fuzzy matching on categories (e.g. Smoker/ Smoking)</a:t>
            </a:r>
          </a:p>
          <a:p>
            <a:pPr marL="292100" lvl="0" indent="-292100">
              <a:spcAft>
                <a:spcPts val="800"/>
              </a:spcAft>
              <a:buClr>
                <a:srgbClr val="FDAA03"/>
              </a:buClr>
              <a:buSzPct val="120000"/>
              <a:buFont typeface="Arial" pitchFamily="34" charset="0"/>
              <a:buChar char="•"/>
            </a:pPr>
            <a:r>
              <a:rPr lang="en-US" sz="1000" b="1" kern="0" dirty="0" smtClean="0">
                <a:latin typeface="+mn-lt"/>
              </a:rPr>
              <a:t>Timeline showing events, office visits etc,</a:t>
            </a:r>
          </a:p>
          <a:p>
            <a:pPr marL="292100" lvl="0" indent="-292100">
              <a:spcAft>
                <a:spcPts val="800"/>
              </a:spcAft>
              <a:buClr>
                <a:srgbClr val="FDAA03"/>
              </a:buClr>
              <a:buSzPct val="120000"/>
              <a:buFont typeface="Arial" pitchFamily="34" charset="0"/>
              <a:buChar char="•"/>
            </a:pPr>
            <a:r>
              <a:rPr lang="en-US" sz="1000" b="1" kern="0" dirty="0" smtClean="0">
                <a:latin typeface="+mn-lt"/>
              </a:rPr>
              <a:t>Clickable to bring up associated chart/ </a:t>
            </a:r>
            <a:r>
              <a:rPr lang="en-US" sz="1000" b="1" kern="0" dirty="0" err="1" smtClean="0">
                <a:latin typeface="+mn-lt"/>
              </a:rPr>
              <a:t>Xray</a:t>
            </a: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Text editor with templates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Copy text between widgets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Filter on categories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Medication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Allergy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Multiple widgets per tab</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Customizable</a:t>
            </a:r>
            <a:r>
              <a:rPr kumimoji="0" lang="en-US" sz="1000" b="1" i="0" u="none" strike="noStrike" kern="0" cap="none" spc="0" normalizeH="0" noProof="0" dirty="0" smtClean="0">
                <a:ln>
                  <a:noFill/>
                </a:ln>
                <a:solidFill>
                  <a:schemeClr val="tx1"/>
                </a:solidFill>
                <a:effectLst/>
                <a:uLnTx/>
                <a:uFillTx/>
                <a:latin typeface="+mn-lt"/>
                <a:ea typeface="+mn-ea"/>
                <a:cs typeface="+mn-cs"/>
              </a:rPr>
              <a:t> look and feel </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noProof="0" dirty="0" smtClean="0">
                <a:latin typeface="+mn-lt"/>
              </a:rPr>
              <a:t>Patient “Dashboard”</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dirty="0" smtClean="0">
                <a:ln>
                  <a:noFill/>
                </a:ln>
                <a:solidFill>
                  <a:schemeClr val="tx1"/>
                </a:solidFill>
                <a:effectLst/>
                <a:uLnTx/>
                <a:uFillTx/>
                <a:latin typeface="+mn-lt"/>
                <a:ea typeface="+mn-ea"/>
                <a:cs typeface="+mn-cs"/>
              </a:rPr>
              <a:t>Patient</a:t>
            </a:r>
            <a:r>
              <a:rPr kumimoji="0" lang="en-US" sz="1000" b="1" i="0" u="none" strike="noStrike" kern="0" cap="none" spc="0" normalizeH="0" dirty="0" smtClean="0">
                <a:ln>
                  <a:noFill/>
                </a:ln>
                <a:solidFill>
                  <a:schemeClr val="tx1"/>
                </a:solidFill>
                <a:effectLst/>
                <a:uLnTx/>
                <a:uFillTx/>
                <a:latin typeface="+mn-lt"/>
                <a:ea typeface="+mn-ea"/>
                <a:cs typeface="+mn-cs"/>
              </a:rPr>
              <a:t> photos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Mobile device compatibility (iPad)</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Save state of patient data so physician can return on login</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Security – login page</a:t>
            </a:r>
          </a:p>
          <a:p>
            <a:pPr marL="292100" indent="-292100">
              <a:spcAft>
                <a:spcPts val="800"/>
              </a:spcAft>
              <a:buClr>
                <a:srgbClr val="FDAA03"/>
              </a:buClr>
              <a:buSzPct val="120000"/>
              <a:buFont typeface="Arial" pitchFamily="34" charset="0"/>
              <a:buChar char="•"/>
              <a:defRPr/>
            </a:pP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1000" b="1" i="0" u="none" strike="noStrike" kern="0" cap="none" spc="0" normalizeH="0" dirty="0" smtClean="0">
              <a:ln>
                <a:noFill/>
              </a:ln>
              <a:solidFill>
                <a:schemeClr val="tx1"/>
              </a:solidFill>
              <a:effectLst/>
              <a:uLnTx/>
              <a:uFillTx/>
              <a:latin typeface="+mn-lt"/>
              <a:ea typeface="+mn-ea"/>
              <a:cs typeface="+mn-cs"/>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Components</a:t>
            </a:r>
            <a:endParaRPr lang="en-US" dirty="0"/>
          </a:p>
        </p:txBody>
      </p:sp>
      <p:pic>
        <p:nvPicPr>
          <p:cNvPr id="4" name="Content Placeholder 3" descr="components.png"/>
          <p:cNvPicPr>
            <a:picLocks noGrp="1" noChangeAspect="1"/>
          </p:cNvPicPr>
          <p:nvPr>
            <p:ph idx="1"/>
          </p:nvPr>
        </p:nvPicPr>
        <p:blipFill>
          <a:blip r:embed="rId2" cstate="print"/>
          <a:srcRect l="-29135" r="-29135"/>
          <a:stretch>
            <a:fillRect/>
          </a:stretch>
        </p:blip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a:t>
            </a:r>
            <a:r>
              <a:rPr lang="en-US" dirty="0" err="1" smtClean="0"/>
              <a:t>medCafe</a:t>
            </a:r>
            <a:r>
              <a:rPr lang="en-US" dirty="0" smtClean="0"/>
              <a:t> server</a:t>
            </a:r>
          </a:p>
          <a:p>
            <a:r>
              <a:rPr lang="en-US" dirty="0" smtClean="0"/>
              <a:t>Industry Reach out</a:t>
            </a:r>
          </a:p>
          <a:p>
            <a:r>
              <a:rPr lang="en-US" dirty="0" smtClean="0"/>
              <a:t>White paper</a:t>
            </a:r>
          </a:p>
          <a:p>
            <a:r>
              <a:rPr lang="en-US" dirty="0" smtClean="0"/>
              <a:t>Conference presentation</a:t>
            </a:r>
          </a:p>
          <a:p>
            <a:r>
              <a:rPr lang="en-US" dirty="0" smtClean="0"/>
              <a:t>Document architecture</a:t>
            </a:r>
          </a:p>
          <a:p>
            <a:pPr lvl="1"/>
            <a:r>
              <a:rPr lang="en-US" dirty="0" smtClean="0"/>
              <a:t>“</a:t>
            </a:r>
            <a:r>
              <a:rPr lang="en-US" dirty="0" err="1" smtClean="0"/>
              <a:t>Plugin</a:t>
            </a:r>
            <a:r>
              <a:rPr lang="en-US" dirty="0" smtClean="0"/>
              <a:t> Guide”</a:t>
            </a:r>
          </a:p>
          <a:p>
            <a:pPr lvl="1">
              <a:buNone/>
            </a:pPr>
            <a:endParaRPr lang="en-US"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55600" y="596900"/>
            <a:ext cx="8509000" cy="5867400"/>
          </a:xfrm>
        </p:spPr>
        <p:txBody>
          <a:bodyPr/>
          <a:lstStyle/>
          <a:p>
            <a:pPr>
              <a:spcAft>
                <a:spcPts val="0"/>
              </a:spcAft>
            </a:pPr>
            <a:r>
              <a:rPr lang="en-US" dirty="0" smtClean="0"/>
              <a:t>PCAST recommendation</a:t>
            </a:r>
          </a:p>
          <a:p>
            <a:pPr lvl="1">
              <a:spcAft>
                <a:spcPts val="0"/>
              </a:spcAft>
            </a:pPr>
            <a:r>
              <a:rPr lang="en-US" sz="1600" dirty="0" smtClean="0"/>
              <a:t>Use meta-data tags for loose coupler</a:t>
            </a:r>
          </a:p>
          <a:p>
            <a:pPr>
              <a:spcAft>
                <a:spcPts val="0"/>
              </a:spcAft>
            </a:pPr>
            <a:r>
              <a:rPr lang="en-US" dirty="0" smtClean="0"/>
              <a:t>VA </a:t>
            </a:r>
            <a:r>
              <a:rPr lang="en-US" dirty="0" err="1" smtClean="0"/>
              <a:t>VistA</a:t>
            </a:r>
            <a:r>
              <a:rPr lang="en-US" dirty="0" smtClean="0"/>
              <a:t> Modernization</a:t>
            </a:r>
          </a:p>
          <a:p>
            <a:pPr lvl="1">
              <a:spcAft>
                <a:spcPts val="0"/>
              </a:spcAft>
            </a:pPr>
            <a:r>
              <a:rPr lang="en-US" sz="1600" dirty="0" smtClean="0"/>
              <a:t>ACT-IAC Vista Modernization</a:t>
            </a:r>
          </a:p>
          <a:p>
            <a:pPr lvl="1">
              <a:spcAft>
                <a:spcPts val="0"/>
              </a:spcAft>
            </a:pPr>
            <a:r>
              <a:rPr lang="en-US" sz="1600" dirty="0" smtClean="0"/>
              <a:t>Carnegie Mellon report recommending Open Source solution for </a:t>
            </a:r>
            <a:r>
              <a:rPr lang="en-US" sz="1600" dirty="0" err="1" smtClean="0"/>
              <a:t>VistA</a:t>
            </a:r>
            <a:endParaRPr lang="en-US" sz="1600" dirty="0" smtClean="0"/>
          </a:p>
          <a:p>
            <a:pPr lvl="1">
              <a:spcAft>
                <a:spcPts val="0"/>
              </a:spcAft>
            </a:pPr>
            <a:r>
              <a:rPr lang="en-US" sz="1600" dirty="0" smtClean="0"/>
              <a:t>Patient Centric approach</a:t>
            </a:r>
          </a:p>
          <a:p>
            <a:pPr>
              <a:spcAft>
                <a:spcPts val="0"/>
              </a:spcAft>
            </a:pPr>
            <a:r>
              <a:rPr lang="en-US" dirty="0" smtClean="0"/>
              <a:t>Clinical Groupware</a:t>
            </a:r>
          </a:p>
          <a:p>
            <a:pPr lvl="1">
              <a:spcAft>
                <a:spcPts val="0"/>
              </a:spcAft>
            </a:pPr>
            <a:r>
              <a:rPr lang="en-US" sz="1600" dirty="0" smtClean="0"/>
              <a:t>ONC commits $60 million to 4 grants to solve EHR problems</a:t>
            </a:r>
          </a:p>
          <a:p>
            <a:pPr lvl="1">
              <a:spcAft>
                <a:spcPts val="0"/>
              </a:spcAft>
            </a:pPr>
            <a:r>
              <a:rPr lang="en-US" sz="1600" dirty="0" smtClean="0"/>
              <a:t>Harvard SMART (Substitutable Medical Applications, Re-useable Technology) $15 million</a:t>
            </a:r>
          </a:p>
          <a:p>
            <a:pPr lvl="2">
              <a:spcAft>
                <a:spcPts val="0"/>
              </a:spcAft>
            </a:pPr>
            <a:r>
              <a:rPr lang="en-US" sz="1600" dirty="0" smtClean="0"/>
              <a:t>“The approach could impact both the EHR industry…..(in) 1-3 years”</a:t>
            </a:r>
            <a:r>
              <a:rPr lang="en-US" sz="1600" baseline="30000" dirty="0" smtClean="0"/>
              <a:t>1</a:t>
            </a:r>
          </a:p>
          <a:p>
            <a:pPr lvl="1">
              <a:spcAft>
                <a:spcPts val="0"/>
              </a:spcAft>
            </a:pPr>
            <a:r>
              <a:rPr lang="en-US" sz="1600" dirty="0" smtClean="0"/>
              <a:t>Clinical Groupware Consortium</a:t>
            </a:r>
          </a:p>
          <a:p>
            <a:pPr>
              <a:spcAft>
                <a:spcPts val="0"/>
              </a:spcAft>
            </a:pPr>
            <a:r>
              <a:rPr lang="en-US" dirty="0" smtClean="0"/>
              <a:t>New Data Delivery Platforms</a:t>
            </a:r>
          </a:p>
          <a:p>
            <a:pPr lvl="1">
              <a:spcAft>
                <a:spcPts val="0"/>
              </a:spcAft>
            </a:pPr>
            <a:r>
              <a:rPr lang="en-US" sz="1600" dirty="0" smtClean="0"/>
              <a:t>iPad Apps, smart phone apps,..</a:t>
            </a:r>
          </a:p>
          <a:p>
            <a:pPr>
              <a:spcAft>
                <a:spcPts val="0"/>
              </a:spcAft>
            </a:pPr>
            <a:r>
              <a:rPr lang="en-US" dirty="0" smtClean="0"/>
              <a:t>Modularization Certification</a:t>
            </a:r>
          </a:p>
          <a:p>
            <a:pPr lvl="1">
              <a:spcAft>
                <a:spcPts val="0"/>
              </a:spcAft>
            </a:pPr>
            <a:r>
              <a:rPr lang="en-US" sz="1600" dirty="0" smtClean="0"/>
              <a:t>HHS Certification process ("meaningful use of certified EHR technology”) for modular apps</a:t>
            </a:r>
          </a:p>
          <a:p>
            <a:pPr lvl="1">
              <a:spcAft>
                <a:spcPts val="0"/>
              </a:spcAft>
            </a:pPr>
            <a:r>
              <a:rPr lang="en-US" sz="1600" dirty="0" smtClean="0"/>
              <a:t>CCHIT certification program for components of </a:t>
            </a:r>
            <a:r>
              <a:rPr lang="en-US" sz="1600" dirty="0" err="1" smtClean="0"/>
              <a:t>EHRs</a:t>
            </a:r>
            <a:endParaRPr lang="en-US" sz="1600" dirty="0" smtClean="0"/>
          </a:p>
          <a:p>
            <a:endParaRPr lang="en-US" dirty="0" smtClean="0"/>
          </a:p>
          <a:p>
            <a:pPr lvl="1"/>
            <a:endParaRPr lang="en-US" dirty="0" smtClean="0"/>
          </a:p>
          <a:p>
            <a:endParaRPr lang="en-US" dirty="0"/>
          </a:p>
        </p:txBody>
      </p:sp>
      <p:sp>
        <p:nvSpPr>
          <p:cNvPr id="5" name="Rectangle 4"/>
          <p:cNvSpPr/>
          <p:nvPr/>
        </p:nvSpPr>
        <p:spPr>
          <a:xfrm>
            <a:off x="233022" y="62099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http://www.thehealthcareblog.com/the_health_care_blog/2010/10/update-on-modular-ehr-technology-harvards-smart-research.html</a:t>
            </a:r>
            <a:endParaRPr lang="en-US" sz="11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Industry Feedback</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From meeting with Open Health Tools</a:t>
            </a:r>
          </a:p>
          <a:p>
            <a:pPr lvl="1">
              <a:spcAft>
                <a:spcPts val="200"/>
              </a:spcAft>
            </a:pPr>
            <a:r>
              <a:rPr lang="en-US" dirty="0" smtClean="0"/>
              <a:t>Rob </a:t>
            </a:r>
            <a:r>
              <a:rPr lang="en-US" dirty="0" err="1" smtClean="0"/>
              <a:t>Kolodner</a:t>
            </a:r>
            <a:r>
              <a:rPr lang="en-US" dirty="0" smtClean="0"/>
              <a:t>, </a:t>
            </a:r>
          </a:p>
          <a:p>
            <a:pPr lvl="2">
              <a:spcAft>
                <a:spcPts val="200"/>
              </a:spcAft>
            </a:pPr>
            <a:r>
              <a:rPr lang="en-US" dirty="0" smtClean="0"/>
              <a:t>Chief Technology Officer for Open Health Tools</a:t>
            </a:r>
          </a:p>
          <a:p>
            <a:pPr lvl="2">
              <a:spcAft>
                <a:spcPts val="200"/>
              </a:spcAft>
            </a:pPr>
            <a:r>
              <a:rPr lang="en-US" dirty="0" smtClean="0"/>
              <a:t> Former National Coordinator for Health IT</a:t>
            </a:r>
          </a:p>
          <a:p>
            <a:pPr lvl="1">
              <a:spcAft>
                <a:spcPts val="200"/>
              </a:spcAft>
            </a:pPr>
            <a:r>
              <a:rPr lang="en-US" dirty="0" smtClean="0"/>
              <a:t>Skip </a:t>
            </a:r>
            <a:r>
              <a:rPr lang="en-US" dirty="0" err="1" smtClean="0"/>
              <a:t>McGaughey</a:t>
            </a:r>
            <a:endParaRPr lang="en-US" dirty="0" smtClean="0"/>
          </a:p>
          <a:p>
            <a:pPr lvl="2">
              <a:spcAft>
                <a:spcPts val="200"/>
              </a:spcAft>
            </a:pPr>
            <a:r>
              <a:rPr lang="en-US" dirty="0" smtClean="0"/>
              <a:t> (Executive Director) of Open Health Tools </a:t>
            </a:r>
          </a:p>
          <a:p>
            <a:pPr lvl="2">
              <a:spcAft>
                <a:spcPts val="200"/>
              </a:spcAft>
            </a:pPr>
            <a:r>
              <a:rPr lang="en-US" dirty="0" smtClean="0"/>
              <a:t>Co Founder of Eclipse</a:t>
            </a:r>
          </a:p>
          <a:p>
            <a:pPr>
              <a:spcAft>
                <a:spcPts val="200"/>
              </a:spcAft>
            </a:pPr>
            <a:r>
              <a:rPr lang="en-US" dirty="0" smtClean="0"/>
              <a:t>“You solved a lot of the really hard problems”</a:t>
            </a:r>
            <a:endParaRPr lang="en-US" baseline="30000" dirty="0" smtClean="0"/>
          </a:p>
          <a:p>
            <a:r>
              <a:rPr lang="en-US" dirty="0" smtClean="0"/>
              <a:t>“there are many who want to work to solve the next generation of the UI [user-defined GUIs], which you've already thought through most of”</a:t>
            </a:r>
            <a:endParaRPr lang="en-US" baseline="30000" dirty="0" smtClean="0"/>
          </a:p>
          <a:p>
            <a:endParaRPr lang="en-US" dirty="0"/>
          </a:p>
        </p:txBody>
      </p:sp>
      <p:sp>
        <p:nvSpPr>
          <p:cNvPr id="4" name="Rectangle 3"/>
          <p:cNvSpPr/>
          <p:nvPr/>
        </p:nvSpPr>
        <p:spPr>
          <a:xfrm>
            <a:off x="233022" y="6032117"/>
            <a:ext cx="8720478" cy="507831"/>
          </a:xfrm>
          <a:prstGeom prst="rect">
            <a:avLst/>
          </a:prstGeom>
        </p:spPr>
        <p:txBody>
          <a:bodyPr wrap="square">
            <a:spAutoFit/>
          </a:bodyPr>
          <a:lstStyle/>
          <a:p>
            <a:r>
              <a:rPr lang="en-US" sz="1600" dirty="0" smtClean="0"/>
              <a:t> </a:t>
            </a:r>
          </a:p>
          <a:p>
            <a:endParaRPr lang="en-US" sz="11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Screenshots	</a:t>
            </a:r>
            <a:endParaRPr lang="en-US" dirty="0"/>
          </a:p>
        </p:txBody>
      </p:sp>
      <p:sp>
        <p:nvSpPr>
          <p:cNvPr id="3" name="Content Placeholder 2"/>
          <p:cNvSpPr>
            <a:spLocks noGrp="1"/>
          </p:cNvSpPr>
          <p:nvPr>
            <p:ph idx="1"/>
          </p:nvPr>
        </p:nvSpPr>
        <p:spPr/>
        <p:txBody>
          <a:bodyPr/>
          <a:lstStyle/>
          <a:p>
            <a:pPr lvl="1">
              <a:buNone/>
            </a:pPr>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MedCafe: Screenshots</a:t>
            </a:r>
            <a:r>
              <a:rPr lang="en-US" dirty="0" smtClean="0"/>
              <a:t/>
            </a:r>
            <a:br>
              <a:rPr lang="en-US" dirty="0" smtClean="0"/>
            </a:br>
            <a:r>
              <a:rPr lang="en-US" dirty="0" smtClean="0"/>
              <a:t>Full Screen with Multiple Components</a:t>
            </a:r>
            <a:endParaRPr lang="en-US" dirty="0"/>
          </a:p>
        </p:txBody>
      </p:sp>
      <p:pic>
        <p:nvPicPr>
          <p:cNvPr id="4" name="Content Placeholder 3" descr="patient_info.png"/>
          <p:cNvPicPr>
            <a:picLocks noGrp="1" noChangeAspect="1"/>
          </p:cNvPicPr>
          <p:nvPr>
            <p:ph idx="1"/>
          </p:nvPr>
        </p:nvPicPr>
        <p:blipFill>
          <a:blip r:embed="rId3"/>
          <a:stretch>
            <a:fillRect/>
          </a:stretch>
        </p:blipFill>
        <p:spPr>
          <a:xfrm>
            <a:off x="469900" y="1322660"/>
            <a:ext cx="8128000" cy="4754017"/>
          </a:xfr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Why Did We Do It?</a:t>
            </a:r>
          </a:p>
          <a:p>
            <a:pPr marL="457200" indent="-457200"/>
            <a:r>
              <a:rPr lang="en-US" dirty="0" smtClean="0"/>
              <a:t>How Did We Do It?</a:t>
            </a:r>
          </a:p>
          <a:p>
            <a:pPr marL="457200" indent="-457200"/>
            <a:r>
              <a:rPr lang="en-US" dirty="0" smtClean="0"/>
              <a:t>What Did We Do?</a:t>
            </a:r>
          </a:p>
          <a:p>
            <a:pPr marL="457200" indent="-457200"/>
            <a:r>
              <a:rPr lang="en-US" dirty="0" smtClean="0"/>
              <a:t> Why What We Did Matters!</a:t>
            </a:r>
          </a:p>
          <a:p>
            <a:pPr marL="457200" indent="-457200"/>
            <a:r>
              <a:rPr lang="en-US" dirty="0" smtClean="0"/>
              <a:t>Screen-shots</a:t>
            </a:r>
          </a:p>
          <a:p>
            <a:pPr marL="457200" indent="-457200"/>
            <a:r>
              <a:rPr lang="en-US" dirty="0" err="1" smtClean="0"/>
              <a:t>MedCafe</a:t>
            </a:r>
            <a:r>
              <a:rPr lang="en-US" dirty="0" smtClean="0"/>
              <a:t> Demo</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MedCafe: Screenshots</a:t>
            </a:r>
            <a:r>
              <a:rPr lang="en-US" dirty="0" smtClean="0"/>
              <a:t/>
            </a:r>
            <a:br>
              <a:rPr lang="en-US" dirty="0" smtClean="0"/>
            </a:br>
            <a:r>
              <a:rPr lang="en-US" dirty="0" smtClean="0"/>
              <a:t>Dragging a Component onto Patient </a:t>
            </a:r>
            <a:br>
              <a:rPr lang="en-US" dirty="0" smtClean="0"/>
            </a:br>
            <a:r>
              <a:rPr lang="en-US" dirty="0" smtClean="0"/>
              <a:t>Record</a:t>
            </a:r>
            <a:endParaRPr lang="en-US" dirty="0"/>
          </a:p>
        </p:txBody>
      </p:sp>
      <p:pic>
        <p:nvPicPr>
          <p:cNvPr id="4" name="Content Placeholder 3" descr="patient_info.png"/>
          <p:cNvPicPr>
            <a:picLocks noGrp="1" noChangeAspect="1"/>
          </p:cNvPicPr>
          <p:nvPr>
            <p:ph idx="1"/>
          </p:nvPr>
        </p:nvPicPr>
        <p:blipFill>
          <a:blip r:embed="rId3"/>
          <a:stretch>
            <a:fillRect/>
          </a:stretch>
        </p:blipFill>
        <p:spPr>
          <a:xfrm>
            <a:off x="469900" y="1701536"/>
            <a:ext cx="8128000" cy="3996266"/>
          </a:xfr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MedCafe: Screenshots</a:t>
            </a:r>
            <a:r>
              <a:rPr lang="en-US" dirty="0" smtClean="0"/>
              <a:t/>
            </a:r>
            <a:br>
              <a:rPr lang="en-US" dirty="0" smtClean="0"/>
            </a:br>
            <a:r>
              <a:rPr lang="en-US" dirty="0" smtClean="0"/>
              <a:t>Editing Component Title and Color</a:t>
            </a:r>
            <a:endParaRPr lang="en-US" dirty="0"/>
          </a:p>
        </p:txBody>
      </p:sp>
      <p:pic>
        <p:nvPicPr>
          <p:cNvPr id="4" name="Content Placeholder 3" descr="patient_info.png"/>
          <p:cNvPicPr>
            <a:picLocks noGrp="1" noChangeAspect="1"/>
          </p:cNvPicPr>
          <p:nvPr>
            <p:ph idx="1"/>
          </p:nvPr>
        </p:nvPicPr>
        <p:blipFill>
          <a:blip r:embed="rId3"/>
          <a:stretch>
            <a:fillRect/>
          </a:stretch>
        </p:blipFill>
        <p:spPr>
          <a:xfrm>
            <a:off x="469900" y="1695891"/>
            <a:ext cx="8128000" cy="4007555"/>
          </a:xfr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MedCafe: Screenshots</a:t>
            </a:r>
            <a:r>
              <a:rPr lang="en-US" dirty="0" smtClean="0"/>
              <a:t/>
            </a:r>
            <a:br>
              <a:rPr lang="en-US" dirty="0" smtClean="0"/>
            </a:br>
            <a:r>
              <a:rPr lang="en-US" dirty="0" smtClean="0"/>
              <a:t>Timeline Component</a:t>
            </a:r>
            <a:endParaRPr lang="en-US" dirty="0"/>
          </a:p>
        </p:txBody>
      </p:sp>
      <p:pic>
        <p:nvPicPr>
          <p:cNvPr id="4" name="Content Placeholder 3" descr="patient_info.png"/>
          <p:cNvPicPr>
            <a:picLocks noGrp="1" noChangeAspect="1"/>
          </p:cNvPicPr>
          <p:nvPr>
            <p:ph idx="1"/>
          </p:nvPr>
        </p:nvPicPr>
        <p:blipFill>
          <a:blip r:embed="rId3"/>
          <a:stretch>
            <a:fillRect/>
          </a:stretch>
        </p:blipFill>
        <p:spPr>
          <a:xfrm>
            <a:off x="469900" y="1695891"/>
            <a:ext cx="8128000" cy="4007555"/>
          </a:xfr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MedCafe: Screenshots</a:t>
            </a:r>
            <a:r>
              <a:rPr lang="en-US" dirty="0" smtClean="0"/>
              <a:t/>
            </a:r>
            <a:br>
              <a:rPr lang="en-US" dirty="0" smtClean="0"/>
            </a:br>
            <a:r>
              <a:rPr lang="en-US" dirty="0" smtClean="0"/>
              <a:t>Add Schedule</a:t>
            </a:r>
            <a:endParaRPr lang="en-US" dirty="0"/>
          </a:p>
        </p:txBody>
      </p:sp>
      <p:pic>
        <p:nvPicPr>
          <p:cNvPr id="4" name="Content Placeholder 3" descr="patient_info.png"/>
          <p:cNvPicPr>
            <a:picLocks noGrp="1" noChangeAspect="1"/>
          </p:cNvPicPr>
          <p:nvPr>
            <p:ph idx="1"/>
          </p:nvPr>
        </p:nvPicPr>
        <p:blipFill>
          <a:blip r:embed="rId3"/>
          <a:stretch>
            <a:fillRect/>
          </a:stretch>
        </p:blipFill>
        <p:spPr>
          <a:xfrm>
            <a:off x="469900" y="2068844"/>
            <a:ext cx="8128000" cy="3261649"/>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MedCafe: Screenshots</a:t>
            </a:r>
            <a:r>
              <a:rPr lang="en-US" dirty="0" smtClean="0"/>
              <a:t/>
            </a:r>
            <a:br>
              <a:rPr lang="en-US" dirty="0" smtClean="0"/>
            </a:br>
            <a:r>
              <a:rPr lang="en-US" dirty="0" smtClean="0"/>
              <a:t>View Template</a:t>
            </a:r>
            <a:endParaRPr lang="en-US" dirty="0"/>
          </a:p>
        </p:txBody>
      </p:sp>
      <p:pic>
        <p:nvPicPr>
          <p:cNvPr id="4" name="Content Placeholder 3" descr="patient_info.png"/>
          <p:cNvPicPr>
            <a:picLocks noGrp="1" noChangeAspect="1"/>
          </p:cNvPicPr>
          <p:nvPr>
            <p:ph idx="1"/>
          </p:nvPr>
        </p:nvPicPr>
        <p:blipFill>
          <a:blip r:embed="rId3"/>
          <a:stretch>
            <a:fillRect/>
          </a:stretch>
        </p:blipFill>
        <p:spPr>
          <a:xfrm>
            <a:off x="2318769" y="2068844"/>
            <a:ext cx="4430261" cy="3261649"/>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Sample Components</a:t>
            </a:r>
            <a:endParaRPr lang="en-US" dirty="0"/>
          </a:p>
        </p:txBody>
      </p:sp>
      <p:pic>
        <p:nvPicPr>
          <p:cNvPr id="4" name="Content Placeholder 3" descr="Picture 20.png"/>
          <p:cNvPicPr>
            <a:picLocks noGrp="1" noChangeAspect="1"/>
          </p:cNvPicPr>
          <p:nvPr>
            <p:ph idx="1"/>
          </p:nvPr>
        </p:nvPicPr>
        <p:blipFill>
          <a:blip r:embed="rId2"/>
          <a:srcRect l="-4674" r="-4674"/>
          <a:stretch>
            <a:fillRect/>
          </a:stretch>
        </p:blipFill>
        <p:spPr>
          <a:xfrm>
            <a:off x="469900" y="1295400"/>
            <a:ext cx="2984500" cy="1765635"/>
          </a:xfrm>
          <a:effectLst>
            <a:reflection stA="50000" endPos="75000" dist="12700" dir="5400000" sy="-100000" algn="bl" rotWithShape="0"/>
          </a:effectLst>
        </p:spPr>
      </p:pic>
      <p:pic>
        <p:nvPicPr>
          <p:cNvPr id="5" name="Content Placeholder 3" descr="Picture 20.png"/>
          <p:cNvPicPr>
            <a:picLocks noChangeAspect="1"/>
          </p:cNvPicPr>
          <p:nvPr/>
        </p:nvPicPr>
        <p:blipFill>
          <a:blip r:embed="rId3"/>
          <a:stretch>
            <a:fillRect/>
          </a:stretch>
        </p:blipFill>
        <p:spPr bwMode="auto">
          <a:xfrm>
            <a:off x="3815236" y="1295400"/>
            <a:ext cx="1831028" cy="1765635"/>
          </a:xfrm>
          <a:prstGeom prst="rect">
            <a:avLst/>
          </a:prstGeom>
          <a:noFill/>
          <a:ln w="9525">
            <a:noFill/>
            <a:miter lim="800000"/>
            <a:headEnd/>
            <a:tailEnd/>
          </a:ln>
          <a:effectLst>
            <a:reflection stA="50000" endPos="75000" dist="12700" dir="5400000" sy="-100000" algn="bl" rotWithShape="0"/>
          </a:effectLst>
        </p:spPr>
      </p:pic>
      <p:pic>
        <p:nvPicPr>
          <p:cNvPr id="6" name="Content Placeholder 3" descr="Picture 20.png"/>
          <p:cNvPicPr>
            <a:picLocks noChangeAspect="1"/>
          </p:cNvPicPr>
          <p:nvPr/>
        </p:nvPicPr>
        <p:blipFill>
          <a:blip r:embed="rId4"/>
          <a:stretch>
            <a:fillRect/>
          </a:stretch>
        </p:blipFill>
        <p:spPr bwMode="auto">
          <a:xfrm>
            <a:off x="3771900" y="3922985"/>
            <a:ext cx="2984500" cy="1336465"/>
          </a:xfrm>
          <a:prstGeom prst="rect">
            <a:avLst/>
          </a:prstGeom>
          <a:noFill/>
          <a:ln w="9525">
            <a:noFill/>
            <a:miter lim="800000"/>
            <a:headEnd/>
            <a:tailEnd/>
          </a:ln>
          <a:effectLst>
            <a:reflection stA="50000" endPos="75000" dist="12700" dir="5400000" sy="-100000" algn="bl" rotWithShape="0"/>
          </a:effectLst>
        </p:spPr>
      </p:pic>
      <p:pic>
        <p:nvPicPr>
          <p:cNvPr id="7" name="Content Placeholder 3" descr="Picture 20.png"/>
          <p:cNvPicPr>
            <a:picLocks noChangeAspect="1"/>
          </p:cNvPicPr>
          <p:nvPr/>
        </p:nvPicPr>
        <p:blipFill>
          <a:blip r:embed="rId5"/>
          <a:stretch>
            <a:fillRect/>
          </a:stretch>
        </p:blipFill>
        <p:spPr bwMode="auto">
          <a:xfrm>
            <a:off x="546100" y="3931321"/>
            <a:ext cx="2984500" cy="1573793"/>
          </a:xfrm>
          <a:prstGeom prst="rect">
            <a:avLst/>
          </a:prstGeom>
          <a:noFill/>
          <a:ln w="9525">
            <a:noFill/>
            <a:miter lim="800000"/>
            <a:headEnd/>
            <a:tailEnd/>
          </a:ln>
          <a:effectLst>
            <a:reflection stA="50000" endPos="75000" dist="12700" dir="5400000" sy="-100000" algn="bl" rotWithShape="0"/>
          </a:effectLst>
        </p:spPr>
      </p:pic>
      <p:pic>
        <p:nvPicPr>
          <p:cNvPr id="8" name="Content Placeholder 3" descr="Picture 20.png"/>
          <p:cNvPicPr>
            <a:picLocks noChangeAspect="1"/>
          </p:cNvPicPr>
          <p:nvPr/>
        </p:nvPicPr>
        <p:blipFill>
          <a:blip r:embed="rId6"/>
          <a:stretch>
            <a:fillRect/>
          </a:stretch>
        </p:blipFill>
        <p:spPr bwMode="auto">
          <a:xfrm>
            <a:off x="6039826" y="1289722"/>
            <a:ext cx="1669074" cy="2113854"/>
          </a:xfrm>
          <a:prstGeom prst="rect">
            <a:avLst/>
          </a:prstGeom>
          <a:noFill/>
          <a:ln w="9525">
            <a:noFill/>
            <a:miter lim="800000"/>
            <a:headEnd/>
            <a:tailEnd/>
          </a:ln>
          <a:effectLst>
            <a:reflection stA="50000" endPos="75000" dist="12700" dir="5400000" sy="-100000" algn="bl" rotWithShape="0"/>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3"/>
          <a:srcRect l="-6326" r="-6326"/>
          <a:stretch>
            <a:fillRect/>
          </a:stretch>
        </p:blip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sp>
        <p:nvSpPr>
          <p:cNvPr id="5" name="Content Placeholder 4"/>
          <p:cNvSpPr>
            <a:spLocks noGrp="1"/>
          </p:cNvSpPr>
          <p:nvPr>
            <p:ph idx="1"/>
          </p:nvPr>
        </p:nvSpPr>
        <p:spPr/>
        <p:txBody>
          <a:bodyPr/>
          <a:lstStyle/>
          <a:p>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medCafe-fullscreen.png"/>
          <p:cNvPicPr>
            <a:picLocks noGrp="1" noChangeAspect="1"/>
          </p:cNvPicPr>
          <p:nvPr>
            <p:ph idx="1"/>
          </p:nvPr>
        </p:nvPicPr>
        <p:blipFill>
          <a:blip r:embed="rId3">
            <a:alphaModFix amt="26000"/>
          </a:blip>
          <a:srcRect t="-573" b="-573"/>
          <a:stretch>
            <a:fillRect/>
          </a:stretch>
        </p:blipFill>
        <p:spPr/>
      </p:pic>
      <p:sp>
        <p:nvSpPr>
          <p:cNvPr id="4" name="TextBox 3"/>
          <p:cNvSpPr txBox="1"/>
          <p:nvPr/>
        </p:nvSpPr>
        <p:spPr>
          <a:xfrm>
            <a:off x="3216017" y="2791437"/>
            <a:ext cx="2722220" cy="707886"/>
          </a:xfrm>
          <a:prstGeom prst="rect">
            <a:avLst/>
          </a:prstGeom>
          <a:noFill/>
        </p:spPr>
        <p:txBody>
          <a:bodyPr wrap="none" rtlCol="0">
            <a:spAutoFit/>
          </a:bodyPr>
          <a:lstStyle/>
          <a:p>
            <a:r>
              <a:rPr lang="en-US" sz="4000" dirty="0" smtClean="0"/>
              <a:t>Thank you!</a:t>
            </a:r>
            <a:endParaRPr lang="en-US" sz="40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Why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medCafe</a:t>
            </a:r>
            <a:r>
              <a:rPr lang="en-US" dirty="0" smtClean="0"/>
              <a:t> &amp; Patient Consent</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r>
              <a:rPr lang="en-US" dirty="0" smtClean="0">
                <a:latin typeface="+mj-lt"/>
              </a:rPr>
              <a:t>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endParaRPr lang="en-US" dirty="0" smtClean="0">
              <a:latin typeface="+mj-lt"/>
            </a:endParaRP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Donohue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a:t>
            </a:r>
            <a:r>
              <a:rPr lang="en-US" dirty="0" err="1" smtClean="0"/>
              <a:t>hData</a:t>
            </a:r>
            <a:endParaRPr lang="en-US" dirty="0" smtClean="0"/>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closely with SME</a:t>
            </a:r>
          </a:p>
          <a:p>
            <a:pPr lvl="1"/>
            <a:r>
              <a:rPr lang="en-US" dirty="0" smtClean="0">
                <a:solidFill>
                  <a:srgbClr val="000000"/>
                </a:solidFill>
              </a:rPr>
              <a:t>Christian Donohue,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t>
            </a:r>
            <a:endParaRPr lang="en-US" dirty="0"/>
          </a:p>
        </p:txBody>
      </p:sp>
      <p:sp>
        <p:nvSpPr>
          <p:cNvPr id="3" name="Content Placeholder 2"/>
          <p:cNvSpPr>
            <a:spLocks noGrp="1"/>
          </p:cNvSpPr>
          <p:nvPr>
            <p:ph idx="1"/>
          </p:nvPr>
        </p:nvSpPr>
        <p:spPr/>
        <p:txBody>
          <a:bodyPr/>
          <a:lstStyle/>
          <a:p>
            <a:r>
              <a:rPr lang="en-US" dirty="0" smtClean="0"/>
              <a:t>Open source repositories:</a:t>
            </a:r>
          </a:p>
          <a:p>
            <a:pPr lvl="1"/>
            <a:r>
              <a:rPr lang="en-US" dirty="0" smtClean="0"/>
              <a:t>Open Health Tools: </a:t>
            </a:r>
            <a:r>
              <a:rPr lang="en-US" dirty="0" smtClean="0">
                <a:hlinkClick r:id="rId2"/>
              </a:rPr>
              <a:t>https://projects.openhealthtools.org/sf/sfmain/do/home</a:t>
            </a:r>
            <a:endParaRPr lang="en-US" dirty="0" smtClean="0"/>
          </a:p>
          <a:p>
            <a:r>
              <a:rPr lang="en-US" dirty="0" smtClean="0"/>
              <a:t>Open Source EHR in Use</a:t>
            </a:r>
          </a:p>
          <a:p>
            <a:pPr marL="1196975" lvl="2" indent="-457200">
              <a:spcAft>
                <a:spcPts val="200"/>
              </a:spcAft>
              <a:buFont typeface="+mj-lt"/>
              <a:buAutoNum type="arabicPeriod"/>
            </a:pPr>
            <a:r>
              <a:rPr lang="en-US" dirty="0" err="1" smtClean="0"/>
              <a:t>FreeMED</a:t>
            </a:r>
            <a:endParaRPr lang="en-US" dirty="0" smtClean="0"/>
          </a:p>
          <a:p>
            <a:pPr marL="1196975" lvl="2" indent="-457200">
              <a:spcAft>
                <a:spcPts val="200"/>
              </a:spcAft>
              <a:buFont typeface="+mj-lt"/>
              <a:buAutoNum type="arabicPeriod"/>
            </a:pPr>
            <a:r>
              <a:rPr lang="en-US" dirty="0" err="1" smtClean="0"/>
              <a:t>OpenEMR</a:t>
            </a:r>
            <a:endParaRPr lang="en-US" dirty="0" smtClean="0"/>
          </a:p>
          <a:p>
            <a:pPr marL="1196975" lvl="2" indent="-457200">
              <a:spcAft>
                <a:spcPts val="200"/>
              </a:spcAft>
              <a:buFont typeface="+mj-lt"/>
              <a:buAutoNum type="arabicPeriod"/>
            </a:pPr>
            <a:r>
              <a:rPr lang="en-US" dirty="0" err="1" smtClean="0"/>
              <a:t>OpenEMR</a:t>
            </a:r>
            <a:r>
              <a:rPr lang="en-US" dirty="0" smtClean="0"/>
              <a:t> Current</a:t>
            </a:r>
          </a:p>
          <a:p>
            <a:pPr marL="1196975" lvl="2" indent="-457200">
              <a:spcAft>
                <a:spcPts val="200"/>
              </a:spcAft>
              <a:buFont typeface="+mj-lt"/>
              <a:buAutoNum type="arabicPeriod"/>
            </a:pPr>
            <a:r>
              <a:rPr lang="en-US" dirty="0" err="1" smtClean="0"/>
              <a:t>OpenEMR</a:t>
            </a:r>
            <a:r>
              <a:rPr lang="en-US" dirty="0" smtClean="0"/>
              <a:t> Virtual Appliance</a:t>
            </a:r>
          </a:p>
          <a:p>
            <a:pPr marL="1196975" lvl="2" indent="-457200">
              <a:spcAft>
                <a:spcPts val="200"/>
              </a:spcAft>
              <a:buFont typeface="+mj-lt"/>
              <a:buAutoNum type="arabicPeriod"/>
            </a:pPr>
            <a:r>
              <a:rPr lang="en-US" dirty="0" err="1" smtClean="0"/>
              <a:t>FreeB</a:t>
            </a:r>
            <a:endParaRPr lang="en-US" dirty="0" smtClean="0"/>
          </a:p>
          <a:p>
            <a:pPr marL="1196975" lvl="2" indent="-457200">
              <a:spcAft>
                <a:spcPts val="200"/>
              </a:spcAft>
              <a:buFont typeface="+mj-lt"/>
              <a:buAutoNum type="arabicPeriod"/>
            </a:pPr>
            <a:r>
              <a:rPr lang="en-US" dirty="0" err="1" smtClean="0"/>
              <a:t>SmartCare</a:t>
            </a:r>
            <a:endParaRPr lang="en-US" dirty="0" smtClean="0"/>
          </a:p>
          <a:p>
            <a:pPr marL="1196975" lvl="2" indent="-457200">
              <a:spcAft>
                <a:spcPts val="200"/>
              </a:spcAft>
              <a:buFont typeface="+mj-lt"/>
              <a:buAutoNum type="arabicPeriod"/>
            </a:pPr>
            <a:r>
              <a:rPr lang="en-US" dirty="0" err="1" smtClean="0"/>
              <a:t>Xchart</a:t>
            </a:r>
            <a:endParaRPr lang="en-US" dirty="0" smtClean="0"/>
          </a:p>
          <a:p>
            <a:pPr marL="1196975" lvl="2" indent="-457200">
              <a:spcAft>
                <a:spcPts val="200"/>
              </a:spcAft>
              <a:buFont typeface="+mj-lt"/>
              <a:buAutoNum type="arabicPeriod"/>
            </a:pPr>
            <a:r>
              <a:rPr lang="en-US" dirty="0" err="1" smtClean="0"/>
              <a:t>OpenMRS</a:t>
            </a:r>
            <a:endParaRPr lang="en-US" dirty="0" smtClean="0"/>
          </a:p>
          <a:p>
            <a:pPr marL="1196975" lvl="2" indent="-457200">
              <a:spcAft>
                <a:spcPts val="200"/>
              </a:spcAft>
              <a:buFont typeface="+mj-lt"/>
              <a:buAutoNum type="arabicPeriod"/>
            </a:pPr>
            <a:r>
              <a:rPr lang="en-US" dirty="0" smtClean="0"/>
              <a:t>Open Dental Software</a:t>
            </a:r>
          </a:p>
          <a:p>
            <a:pPr marL="1196975" lvl="2" indent="-457200">
              <a:spcAft>
                <a:spcPts val="200"/>
              </a:spcAft>
              <a:buFont typeface="+mj-lt"/>
              <a:buAutoNum type="arabicPeriod"/>
            </a:pPr>
            <a:r>
              <a:rPr lang="en-US" dirty="0" err="1" smtClean="0"/>
              <a:t>ClearHealth</a:t>
            </a:r>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smtClean="0"/>
              <a:t>MedCafe</a:t>
            </a:r>
            <a:r>
              <a:rPr lang="en-US" dirty="0" smtClean="0"/>
              <a:t>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err="1" smtClean="0"/>
              <a:t>MedCafe</a:t>
            </a:r>
            <a:r>
              <a:rPr lang="en-US" sz="2000" b="1" dirty="0" smtClean="0"/>
              <a:t>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err="1" smtClean="0"/>
              <a:t>MedCafe</a:t>
            </a:r>
            <a:r>
              <a:rPr lang="en-US" sz="2000" b="1" dirty="0" smtClean="0"/>
              <a:t>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err="1" smtClean="0"/>
              <a:t>MedCafe</a:t>
            </a:r>
            <a:r>
              <a:rPr lang="en-US" dirty="0" smtClean="0"/>
              <a:t> Component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Current Workflow</a:t>
            </a:r>
            <a:endParaRPr lang="en-US" dirty="0"/>
          </a:p>
        </p:txBody>
      </p:sp>
      <p:pic>
        <p:nvPicPr>
          <p:cNvPr id="8" name="Picture 7" descr="doctor.jpg"/>
          <p:cNvPicPr>
            <a:picLocks noChangeAspect="1"/>
          </p:cNvPicPr>
          <p:nvPr/>
        </p:nvPicPr>
        <p:blipFill>
          <a:blip r:embed="rId3" cstate="print"/>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cstate="print"/>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cstate="print"/>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cstate="print"/>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cstate="print"/>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smtClean="0">
              <a:ln>
                <a:noFill/>
              </a:ln>
              <a:solidFill>
                <a:schemeClr val="tx1"/>
              </a:solidFill>
              <a:effectLst/>
              <a:uLnTx/>
              <a:uFillTx/>
              <a:latin typeface="+mn-lt"/>
              <a:cs typeface="+mn-cs"/>
            </a:endParaRPr>
          </a:p>
          <a:p>
            <a:pPr marL="684213" marR="0" lvl="1" indent="-227013" algn="l" defTabSz="914400" rtl="0" eaLnBrk="1" fontAlgn="base" latinLnBrk="0" hangingPunct="1">
              <a:lnSpc>
                <a:spcPts val="2400"/>
              </a:lnSpc>
              <a:spcBef>
                <a:spcPct val="0"/>
              </a:spcBef>
              <a:spcAft>
                <a:spcPts val="800"/>
              </a:spcAft>
              <a:buClr>
                <a:srgbClr val="FDAA03"/>
              </a:buClr>
              <a:buSzTx/>
              <a:buFontTx/>
              <a:buChar char="–"/>
              <a:tabLst/>
              <a:defRPr/>
            </a:pP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cstate="print"/>
          <a:stretch>
            <a:fillRect/>
          </a:stretch>
        </p:blipFill>
        <p:spPr>
          <a:xfrm>
            <a:off x="317856" y="889249"/>
            <a:ext cx="1605187" cy="1145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Goal</a:t>
            </a:r>
            <a:endParaRPr lang="en-US" dirty="0"/>
          </a:p>
        </p:txBody>
      </p:sp>
      <p:sp>
        <p:nvSpPr>
          <p:cNvPr id="3" name="Content Placeholder 2"/>
          <p:cNvSpPr>
            <a:spLocks noGrp="1"/>
          </p:cNvSpPr>
          <p:nvPr>
            <p:ph idx="1"/>
          </p:nvPr>
        </p:nvSpPr>
        <p:spPr>
          <a:xfrm>
            <a:off x="461976" y="1048772"/>
            <a:ext cx="8148623" cy="4031228"/>
          </a:xfrm>
        </p:spPr>
        <p:txBody>
          <a:bodyPr/>
          <a:lstStyle/>
          <a:p>
            <a:r>
              <a:rPr lang="en-US" dirty="0" smtClean="0">
                <a:solidFill>
                  <a:srgbClr val="092394"/>
                </a:solidFill>
              </a:rPr>
              <a:t>Goal</a:t>
            </a:r>
            <a:r>
              <a:rPr lang="en-US" dirty="0" smtClean="0"/>
              <a:t>:  To demonstrate ways to improve interaction with patient records and increase efficiency to allow clinicians more time to interact with patient</a:t>
            </a:r>
          </a:p>
          <a:p>
            <a:r>
              <a:rPr lang="en-US" dirty="0" smtClean="0">
                <a:solidFill>
                  <a:srgbClr val="092394"/>
                </a:solidFill>
              </a:rPr>
              <a:t>Problem Addressed</a:t>
            </a:r>
            <a:r>
              <a:rPr lang="en-US" dirty="0" smtClean="0"/>
              <a:t>:  Electronic Health Record (EHR) frustrations with:</a:t>
            </a:r>
          </a:p>
          <a:p>
            <a:pPr lvl="1"/>
            <a:r>
              <a:rPr lang="en-US" dirty="0" smtClean="0"/>
              <a:t>Multiple data sources</a:t>
            </a:r>
          </a:p>
          <a:p>
            <a:pPr lvl="1"/>
            <a:r>
              <a:rPr lang="en-US" dirty="0" smtClean="0"/>
              <a:t>“one size fits all” UI</a:t>
            </a:r>
          </a:p>
          <a:p>
            <a:pPr lvl="1"/>
            <a:r>
              <a:rPr lang="en-US" dirty="0" smtClean="0"/>
              <a:t>Difficult to add new capabilities</a:t>
            </a:r>
          </a:p>
          <a:p>
            <a:pPr lvl="1"/>
            <a:r>
              <a:rPr lang="en-US" dirty="0" smtClean="0"/>
              <a:t>Outside records/images</a:t>
            </a:r>
          </a:p>
          <a:p>
            <a:endParaRPr lang="en-US" dirty="0" smtClean="0"/>
          </a:p>
          <a:p>
            <a:endParaRPr lang="en-US" dirty="0"/>
          </a:p>
        </p:txBody>
      </p:sp>
      <p:sp>
        <p:nvSpPr>
          <p:cNvPr id="5" name="Rounded Rectangle 4"/>
          <p:cNvSpPr/>
          <p:nvPr/>
        </p:nvSpPr>
        <p:spPr bwMode="auto">
          <a:xfrm>
            <a:off x="929526" y="5397500"/>
            <a:ext cx="6705600" cy="781986"/>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To demonstrate ways to give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caregivers more time to do what matters most</a:t>
            </a:r>
            <a:endParaRPr kumimoji="0" lang="en-US" sz="1800" b="1" i="0" u="none" strike="noStrike" cap="none" normalizeH="0" baseline="0" dirty="0" smtClean="0">
              <a:ln>
                <a:noFill/>
              </a:ln>
              <a:solidFill>
                <a:schemeClr val="tx1"/>
              </a:solidFill>
              <a:effectLst/>
              <a:latin typeface="Comic Sans MS" pitchFamily="66"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Technical Objectives</a:t>
            </a:r>
            <a:endParaRPr lang="en-US" dirty="0"/>
          </a:p>
        </p:txBody>
      </p:sp>
      <p:sp>
        <p:nvSpPr>
          <p:cNvPr id="3" name="Content Placeholder 2"/>
          <p:cNvSpPr>
            <a:spLocks noGrp="1"/>
          </p:cNvSpPr>
          <p:nvPr>
            <p:ph idx="1"/>
          </p:nvPr>
        </p:nvSpPr>
        <p:spPr>
          <a:xfrm>
            <a:off x="461976" y="947172"/>
            <a:ext cx="8148623" cy="4031228"/>
          </a:xfrm>
        </p:spPr>
        <p:txBody>
          <a:bodyPr/>
          <a:lstStyle/>
          <a:p>
            <a:r>
              <a:rPr lang="en-US" dirty="0" smtClean="0"/>
              <a:t>Develop an Open Source framework with:</a:t>
            </a:r>
          </a:p>
          <a:p>
            <a:pPr lvl="1"/>
            <a:r>
              <a:rPr lang="en-US" dirty="0" smtClean="0"/>
              <a:t>Composable Architecture</a:t>
            </a:r>
          </a:p>
          <a:p>
            <a:pPr lvl="1"/>
            <a:r>
              <a:rPr lang="en-US" dirty="0" smtClean="0"/>
              <a:t>Substitutable Components</a:t>
            </a:r>
          </a:p>
          <a:p>
            <a:r>
              <a:rPr lang="en-US" dirty="0" smtClean="0"/>
              <a:t>Build a completely composable, easy to use patient record interface</a:t>
            </a:r>
          </a:p>
          <a:p>
            <a:r>
              <a:rPr lang="en-US" dirty="0" smtClean="0"/>
              <a:t>Develop new ways for clinicians to interact with patient records</a:t>
            </a:r>
          </a:p>
          <a:p>
            <a:r>
              <a:rPr lang="en-US" dirty="0" smtClean="0"/>
              <a:t>Design for flexibility, adaptability and evolution of the system</a:t>
            </a:r>
          </a:p>
          <a:p>
            <a:r>
              <a:rPr lang="en-US" dirty="0" smtClean="0"/>
              <a:t>Provide relief from ‘pain points’ in common physician workflow</a:t>
            </a:r>
          </a:p>
          <a:p>
            <a:r>
              <a:rPr lang="en-US" dirty="0" smtClean="0"/>
              <a:t>Provide an open framework</a:t>
            </a:r>
          </a:p>
          <a:p>
            <a:pPr lvl="1"/>
            <a:r>
              <a:rPr lang="en-US" dirty="0" smtClean="0"/>
              <a:t>  To allow users to build and add any desired capability</a:t>
            </a:r>
          </a:p>
        </p:txBody>
      </p:sp>
      <p:sp>
        <p:nvSpPr>
          <p:cNvPr id="6" name="Rounded Rectangle 5"/>
          <p:cNvSpPr/>
          <p:nvPr/>
        </p:nvSpPr>
        <p:spPr bwMode="auto">
          <a:xfrm>
            <a:off x="120975" y="5491080"/>
            <a:ext cx="8902700" cy="7112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lang="en-US" sz="1800" b="1" dirty="0" smtClean="0">
                <a:latin typeface="Comic Sans MS" pitchFamily="66" charset="0"/>
              </a:rPr>
              <a:t>To provide more efficient ways for physicians to interact with patient records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p>
          <a:p>
            <a:pPr lvl="1"/>
            <a:r>
              <a:rPr lang="en-US" dirty="0" smtClean="0"/>
              <a:t>Listened to SMEs (Dr. Donohue)</a:t>
            </a:r>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Due to limited funding and time, medCafe is a tightly scoped project</a:t>
            </a:r>
          </a:p>
          <a:p>
            <a:pPr marL="849313" lvl="1" indent="-457200"/>
            <a:r>
              <a:rPr lang="en-US" dirty="0" smtClean="0"/>
              <a:t>Prototype applying a modular system design to the healthcare domain.  Specifically, examine:</a:t>
            </a:r>
          </a:p>
          <a:p>
            <a:pPr marL="1131888" lvl="2" indent="-457200"/>
            <a:r>
              <a:rPr lang="en-US" dirty="0" smtClean="0"/>
              <a:t>Feasibility of composable approach</a:t>
            </a:r>
          </a:p>
          <a:p>
            <a:pPr marL="1131888" lvl="2" indent="-457200"/>
            <a:r>
              <a:rPr lang="en-US" dirty="0" smtClean="0"/>
              <a:t>Engineering issues encountered</a:t>
            </a:r>
          </a:p>
          <a:p>
            <a:pPr marL="1131888" lvl="2" indent="-457200"/>
            <a:r>
              <a:rPr lang="en-US" dirty="0" smtClean="0"/>
              <a:t>Potential future issues</a:t>
            </a:r>
          </a:p>
          <a:p>
            <a:pPr marL="849313" lvl="1" indent="-457200"/>
            <a:r>
              <a:rPr lang="en-US" dirty="0" smtClean="0"/>
              <a:t>As a result, many components typically present in production level systems were considered out of scope</a:t>
            </a:r>
          </a:p>
          <a:p>
            <a:pPr marL="1131888" lvl="2" indent="-457200"/>
            <a:r>
              <a:rPr lang="en-US" dirty="0" smtClean="0"/>
              <a:t>Security (</a:t>
            </a:r>
            <a:r>
              <a:rPr lang="en-US" dirty="0" err="1" smtClean="0"/>
              <a:t>OAuth</a:t>
            </a:r>
            <a:r>
              <a:rPr lang="en-US" dirty="0" smtClean="0"/>
              <a:t>)</a:t>
            </a:r>
          </a:p>
          <a:p>
            <a:pPr marL="1131888" lvl="2" indent="-457200"/>
            <a:r>
              <a:rPr lang="en-US" dirty="0" smtClean="0"/>
              <a:t>Role based access</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33286BB-0BF7-46A9-B697-41382FE97F59}">
  <ds:schemaRefs>
    <ds:schemaRef ds:uri="http://schemas.microsoft.com/office/2006/metadata/properties"/>
  </ds:schemaRefs>
</ds:datastoreItem>
</file>

<file path=customXml/itemProps2.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3.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34702</TotalTime>
  <Words>3642</Words>
  <Application>Microsoft Macintosh PowerPoint</Application>
  <PresentationFormat>On-screen Show (4:3)</PresentationFormat>
  <Paragraphs>544</Paragraphs>
  <Slides>45</Slides>
  <Notes>37</Notes>
  <HiddenSlides>0</HiddenSlides>
  <MMClips>0</MMClips>
  <ScaleCrop>false</ScaleCrop>
  <HeadingPairs>
    <vt:vector size="4" baseType="variant">
      <vt:variant>
        <vt:lpstr>Design Template</vt:lpstr>
      </vt:variant>
      <vt:variant>
        <vt:i4>1</vt:i4>
      </vt:variant>
      <vt:variant>
        <vt:lpstr>Slide Titles</vt:lpstr>
      </vt:variant>
      <vt:variant>
        <vt:i4>45</vt:i4>
      </vt:variant>
    </vt:vector>
  </HeadingPairs>
  <TitlesOfParts>
    <vt:vector size="46" baseType="lpstr">
      <vt:lpstr>FY09-Innovation Exchange Template</vt:lpstr>
      <vt:lpstr>medCafe Tech Brief</vt:lpstr>
      <vt:lpstr>MedCafe People</vt:lpstr>
      <vt:lpstr>Overview</vt:lpstr>
      <vt:lpstr>MedCafe: Why Did We Do It?</vt:lpstr>
      <vt:lpstr>VA: The Current Workflow</vt:lpstr>
      <vt:lpstr>medCafe Goal</vt:lpstr>
      <vt:lpstr>medCafe Technical Objectives</vt:lpstr>
      <vt:lpstr>MedCafe Objectives</vt:lpstr>
      <vt:lpstr>Scope  </vt:lpstr>
      <vt:lpstr>MedCafe: How Did We Do It?</vt:lpstr>
      <vt:lpstr>Small Pieces (Components)</vt:lpstr>
      <vt:lpstr>User Defined Interface</vt:lpstr>
      <vt:lpstr>Consistent Access to Data</vt:lpstr>
      <vt:lpstr>medCafe Interface</vt:lpstr>
      <vt:lpstr>medCafe Architecture</vt:lpstr>
      <vt:lpstr>Adding A New Capability </vt:lpstr>
      <vt:lpstr>Converting Data to GUI</vt:lpstr>
      <vt:lpstr>Adding a New  Component </vt:lpstr>
      <vt:lpstr>Customizing Components</vt:lpstr>
      <vt:lpstr>MedCafe: What Did We Do?</vt:lpstr>
      <vt:lpstr>SME Wish List for Functionality   </vt:lpstr>
      <vt:lpstr>Project Development Milestones  </vt:lpstr>
      <vt:lpstr>MedCafe Components</vt:lpstr>
      <vt:lpstr>MedCafe Future Plans </vt:lpstr>
      <vt:lpstr>EHR: The Way Forward?</vt:lpstr>
      <vt:lpstr>MedCafe : Why What We Did Matters!</vt:lpstr>
      <vt:lpstr>MedCafe : Industry Feedback</vt:lpstr>
      <vt:lpstr>MedCafe Screenshots </vt:lpstr>
      <vt:lpstr>MedCafe: Screenshots Full Screen with Multiple Components</vt:lpstr>
      <vt:lpstr>MedCafe: Screenshots Dragging a Component onto Patient  Record</vt:lpstr>
      <vt:lpstr>MedCafe: Screenshots Editing Component Title and Color</vt:lpstr>
      <vt:lpstr>MedCafe: Screenshots Timeline Component</vt:lpstr>
      <vt:lpstr>MedCafe: Screenshots Add Schedule</vt:lpstr>
      <vt:lpstr>MedCafe: Screenshots View Template</vt:lpstr>
      <vt:lpstr>medCafe Sample Components</vt:lpstr>
      <vt:lpstr>New Delivery Platforms</vt:lpstr>
      <vt:lpstr>New Delivery Platforms</vt:lpstr>
      <vt:lpstr>Demo</vt:lpstr>
      <vt:lpstr>Slide 39</vt:lpstr>
      <vt:lpstr>medCafe &amp; Patient Consent</vt:lpstr>
      <vt:lpstr>Possible Additional Components</vt:lpstr>
      <vt:lpstr>Collaborations </vt:lpstr>
      <vt:lpstr>SME Background</vt:lpstr>
      <vt:lpstr>Open Source </vt:lpstr>
      <vt:lpstr>MedCafe Architecture </vt:lpstr>
    </vt:vector>
  </TitlesOfParts>
  <Company>The MITRE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779</cp:revision>
  <cp:lastPrinted>2009-05-27T19:58:48Z</cp:lastPrinted>
  <dcterms:created xsi:type="dcterms:W3CDTF">2011-01-20T21:12:05Z</dcterms:created>
  <dcterms:modified xsi:type="dcterms:W3CDTF">2011-01-25T20:27:13Z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35687363</vt:i4>
  </property>
  <property fmtid="{D5CDD505-2E9C-101B-9397-08002B2CF9AE}" pid="3" name="_NewReviewCycle">
    <vt:lpwstr/>
  </property>
  <property fmtid="{D5CDD505-2E9C-101B-9397-08002B2CF9AE}" pid="4" name="_EmailSubject">
    <vt:lpwstr>MIP communication/briefing template</vt:lpwstr>
  </property>
  <property fmtid="{D5CDD505-2E9C-101B-9397-08002B2CF9AE}" pid="5" name="_AuthorEmail">
    <vt:lpwstr>wswirnoff@mitre.org</vt:lpwstr>
  </property>
  <property fmtid="{D5CDD505-2E9C-101B-9397-08002B2CF9AE}" pid="6" name="_AuthorEmailDisplayName">
    <vt:lpwstr>Swirnoff, Wendy J.</vt:lpwstr>
  </property>
  <property fmtid="{D5CDD505-2E9C-101B-9397-08002B2CF9AE}" pid="7" name="_PreviousAdHocReviewCycleID">
    <vt:i4>-1803002956</vt:i4>
  </property>
  <property fmtid="{D5CDD505-2E9C-101B-9397-08002B2CF9AE}" pid="8" name="ContentTypeId">
    <vt:lpwstr>0x010100B713DD9711544946841A23B89141255B</vt:lpwstr>
  </property>
  <property fmtid="{D5CDD505-2E9C-101B-9397-08002B2CF9AE}" pid="9" name="MITRE Sensitivity">
    <vt:lpwstr>Internal MITRE Information</vt:lpwstr>
  </property>
  <property fmtid="{D5CDD505-2E9C-101B-9397-08002B2CF9AE}" pid="10" name="Release Statement">
    <vt:lpwstr>For Internal MITRE Use</vt:lpwstr>
  </property>
</Properties>
</file>